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6" r:id="rId2"/>
    <p:sldMasterId id="2147483698" r:id="rId3"/>
    <p:sldMasterId id="2147483710" r:id="rId4"/>
    <p:sldMasterId id="2147483724" r:id="rId5"/>
  </p:sldMasterIdLst>
  <p:notesMasterIdLst>
    <p:notesMasterId r:id="rId70"/>
  </p:notesMasterIdLst>
  <p:sldIdLst>
    <p:sldId id="524" r:id="rId6"/>
    <p:sldId id="527" r:id="rId7"/>
    <p:sldId id="553" r:id="rId8"/>
    <p:sldId id="560" r:id="rId9"/>
    <p:sldId id="552" r:id="rId10"/>
    <p:sldId id="532" r:id="rId11"/>
    <p:sldId id="550" r:id="rId12"/>
    <p:sldId id="562" r:id="rId13"/>
    <p:sldId id="563" r:id="rId14"/>
    <p:sldId id="554" r:id="rId15"/>
    <p:sldId id="534" r:id="rId16"/>
    <p:sldId id="564" r:id="rId17"/>
    <p:sldId id="536" r:id="rId18"/>
    <p:sldId id="565" r:id="rId19"/>
    <p:sldId id="533" r:id="rId20"/>
    <p:sldId id="555" r:id="rId21"/>
    <p:sldId id="542" r:id="rId22"/>
    <p:sldId id="531" r:id="rId23"/>
    <p:sldId id="537" r:id="rId24"/>
    <p:sldId id="547" r:id="rId25"/>
    <p:sldId id="556" r:id="rId26"/>
    <p:sldId id="543" r:id="rId27"/>
    <p:sldId id="566" r:id="rId28"/>
    <p:sldId id="538" r:id="rId29"/>
    <p:sldId id="568" r:id="rId30"/>
    <p:sldId id="570" r:id="rId31"/>
    <p:sldId id="569" r:id="rId32"/>
    <p:sldId id="582" r:id="rId33"/>
    <p:sldId id="583" r:id="rId34"/>
    <p:sldId id="584" r:id="rId35"/>
    <p:sldId id="581" r:id="rId36"/>
    <p:sldId id="580" r:id="rId37"/>
    <p:sldId id="557" r:id="rId38"/>
    <p:sldId id="539" r:id="rId39"/>
    <p:sldId id="541" r:id="rId40"/>
    <p:sldId id="603" r:id="rId41"/>
    <p:sldId id="574" r:id="rId42"/>
    <p:sldId id="575" r:id="rId43"/>
    <p:sldId id="604" r:id="rId44"/>
    <p:sldId id="576" r:id="rId45"/>
    <p:sldId id="577" r:id="rId46"/>
    <p:sldId id="578" r:id="rId47"/>
    <p:sldId id="558" r:id="rId48"/>
    <p:sldId id="545" r:id="rId49"/>
    <p:sldId id="586" r:id="rId50"/>
    <p:sldId id="587" r:id="rId51"/>
    <p:sldId id="588" r:id="rId52"/>
    <p:sldId id="589" r:id="rId53"/>
    <p:sldId id="590" r:id="rId54"/>
    <p:sldId id="585" r:id="rId55"/>
    <p:sldId id="559" r:id="rId56"/>
    <p:sldId id="544" r:id="rId57"/>
    <p:sldId id="593" r:id="rId58"/>
    <p:sldId id="594" r:id="rId59"/>
    <p:sldId id="595" r:id="rId60"/>
    <p:sldId id="596" r:id="rId61"/>
    <p:sldId id="598" r:id="rId62"/>
    <p:sldId id="599" r:id="rId63"/>
    <p:sldId id="600" r:id="rId64"/>
    <p:sldId id="601" r:id="rId65"/>
    <p:sldId id="602" r:id="rId66"/>
    <p:sldId id="591" r:id="rId67"/>
    <p:sldId id="548" r:id="rId68"/>
    <p:sldId id="515" r:id="rId6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a:srgbClr val="040000"/>
    <a:srgbClr val="CEB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2" autoAdjust="0"/>
    <p:restoredTop sz="94728" autoAdjust="0"/>
  </p:normalViewPr>
  <p:slideViewPr>
    <p:cSldViewPr>
      <p:cViewPr varScale="1">
        <p:scale>
          <a:sx n="110" d="100"/>
          <a:sy n="110" d="100"/>
        </p:scale>
        <p:origin x="163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17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DF55B302-7EBB-4AE6-807A-5BCFCB9EFCB5}" type="slidenum">
              <a:rPr lang="en-US"/>
              <a:pPr>
                <a:defRPr/>
              </a:pPr>
              <a:t>‹#›</a:t>
            </a:fld>
            <a:endParaRPr lang="en-US"/>
          </a:p>
        </p:txBody>
      </p:sp>
    </p:spTree>
    <p:extLst>
      <p:ext uri="{BB962C8B-B14F-4D97-AF65-F5344CB8AC3E}">
        <p14:creationId xmlns:p14="http://schemas.microsoft.com/office/powerpoint/2010/main" val="21591840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5B302-7EBB-4AE6-807A-5BCFCB9EFCB5}" type="slidenum">
              <a:rPr lang="en-US" smtClean="0"/>
              <a:pPr>
                <a:defRPr/>
              </a:pPr>
              <a:t>9</a:t>
            </a:fld>
            <a:endParaRPr lang="en-US"/>
          </a:p>
        </p:txBody>
      </p:sp>
    </p:spTree>
    <p:extLst>
      <p:ext uri="{BB962C8B-B14F-4D97-AF65-F5344CB8AC3E}">
        <p14:creationId xmlns:p14="http://schemas.microsoft.com/office/powerpoint/2010/main" val="375270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9pPr>
          </a:lstStyle>
          <a:p>
            <a:fld id="{83FFD58C-C230-48C0-9AE0-858DEB09183F}" type="slidenum">
              <a:rPr lang="en-US" altLang="en-US">
                <a:solidFill>
                  <a:srgbClr val="000000"/>
                </a:solidFill>
                <a:latin typeface="Times New Roman" panose="02020603050405020304" pitchFamily="18" charset="0"/>
                <a:cs typeface="DejaVu Sans" panose="020B0603030804020204" pitchFamily="34" charset="0"/>
              </a:rPr>
              <a:pPr/>
              <a:t>60</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31747" name="Rectangle 1"/>
          <p:cNvSpPr>
            <a:spLocks noGrp="1" noRot="1" noChangeAspect="1" noChangeArrowheads="1" noTextEdit="1"/>
          </p:cNvSpPr>
          <p:nvPr>
            <p:ph type="sldImg"/>
          </p:nvPr>
        </p:nvSpPr>
        <p:spPr>
          <a:xfrm>
            <a:off x="1638300" y="841375"/>
            <a:ext cx="5529263" cy="4146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881063" y="5254625"/>
            <a:ext cx="7045325" cy="497681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4789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9pPr>
          </a:lstStyle>
          <a:p>
            <a:fld id="{EB0D3430-FB2C-4949-8930-15776761F345}" type="slidenum">
              <a:rPr lang="en-US" altLang="en-US">
                <a:solidFill>
                  <a:srgbClr val="000000"/>
                </a:solidFill>
                <a:latin typeface="Times New Roman" panose="02020603050405020304" pitchFamily="18" charset="0"/>
                <a:cs typeface="DejaVu Sans" panose="020B0603030804020204" pitchFamily="34" charset="0"/>
              </a:rPr>
              <a:pPr/>
              <a:t>61</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32771" name="Rectangle 1"/>
          <p:cNvSpPr>
            <a:spLocks noGrp="1" noRot="1" noChangeAspect="1" noChangeArrowheads="1" noTextEdit="1"/>
          </p:cNvSpPr>
          <p:nvPr>
            <p:ph type="sldImg"/>
          </p:nvPr>
        </p:nvSpPr>
        <p:spPr>
          <a:xfrm>
            <a:off x="1638300" y="841375"/>
            <a:ext cx="5527675" cy="41449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Grp="1" noChangeArrowheads="1"/>
          </p:cNvSpPr>
          <p:nvPr>
            <p:ph type="body" idx="1"/>
          </p:nvPr>
        </p:nvSpPr>
        <p:spPr>
          <a:xfrm>
            <a:off x="881063" y="5254625"/>
            <a:ext cx="7043737" cy="4975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993516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3A6BC504-F470-474F-BF89-F74349E9DB99}" type="slidenum">
              <a:rPr lang="en-US" smtClean="0"/>
              <a:pPr/>
              <a:t>64</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94605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CD11CA-4320-4141-9314-D5ED1B591761}" type="slidenum">
              <a:rPr lang="fr-FR" altLang="en-US"/>
              <a:pPr/>
              <a:t>30</a:t>
            </a:fld>
            <a:endParaRPr lang="fr-FR"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9576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6"/>
          <p:cNvSpPr>
            <a:spLocks noGrp="1" noChangeArrowheads="1"/>
          </p:cNvSpPr>
          <p:nvPr>
            <p:ph type="sldNum"/>
          </p:nvPr>
        </p:nvSpPr>
        <p:spPr>
          <a:ln/>
        </p:spPr>
        <p:txBody>
          <a:bodyPr/>
          <a:lstStyle/>
          <a:p>
            <a:fld id="{19560E01-8BD9-4951-8B16-9F378570C844}" type="slidenum">
              <a:rPr lang="en-US" altLang="en-US"/>
              <a:pPr/>
              <a:t>45</a:t>
            </a:fld>
            <a:endParaRPr lang="en-US" altLang="en-US"/>
          </a:p>
        </p:txBody>
      </p:sp>
      <p:sp>
        <p:nvSpPr>
          <p:cNvPr id="54273"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0000"/>
              </a:lnSpc>
            </a:pPr>
            <a:fld id="{C985E507-96C5-44D2-806C-11FBA2555304}" type="slidenum">
              <a:rPr lang="en-US" altLang="en-US" sz="2000">
                <a:solidFill>
                  <a:srgbClr val="000000"/>
                </a:solidFill>
                <a:ea typeface="ＭＳ Ｐゴシック" panose="020B0600070205080204" pitchFamily="34" charset="-128"/>
              </a:rPr>
              <a:pPr>
                <a:lnSpc>
                  <a:spcPct val="100000"/>
                </a:lnSpc>
              </a:pPr>
              <a:t>45</a:t>
            </a:fld>
            <a:endParaRPr lang="en-US" altLang="en-US" sz="2000">
              <a:solidFill>
                <a:srgbClr val="000000"/>
              </a:solidFill>
              <a:ea typeface="ＭＳ Ｐゴシック" panose="020B0600070205080204" pitchFamily="34" charset="-128"/>
            </a:endParaRPr>
          </a:p>
        </p:txBody>
      </p:sp>
      <p:sp>
        <p:nvSpPr>
          <p:cNvPr id="54274" name="AutoShape 2"/>
          <p:cNvSpPr>
            <a:spLocks noChangeArrowheads="1"/>
          </p:cNvSpPr>
          <p:nvPr/>
        </p:nvSpPr>
        <p:spPr bwMode="auto">
          <a:xfrm>
            <a:off x="4402138" y="9553575"/>
            <a:ext cx="3367087" cy="503238"/>
          </a:xfrm>
          <a:custGeom>
            <a:avLst/>
            <a:gdLst>
              <a:gd name="G0" fmla="*/ 9356 1 2"/>
              <a:gd name="G1" fmla="*/ 1397 1 2"/>
              <a:gd name="G2" fmla="+- 1397 0 0"/>
              <a:gd name="G3" fmla="+- 9356 0 0"/>
            </a:gdLst>
            <a:ahLst/>
            <a:cxnLst>
              <a:cxn ang="0">
                <a:pos x="r" y="vc"/>
              </a:cxn>
              <a:cxn ang="5400000">
                <a:pos x="hc" y="b"/>
              </a:cxn>
              <a:cxn ang="10800000">
                <a:pos x="l" y="vc"/>
              </a:cxn>
              <a:cxn ang="16200000">
                <a:pos x="hc" y="t"/>
              </a:cxn>
            </a:cxnLst>
            <a:rect l="0" t="0" r="0" b="0"/>
            <a:pathLst>
              <a:path>
                <a:moveTo>
                  <a:pt x="0" y="0"/>
                </a:moveTo>
                <a:lnTo>
                  <a:pt x="9356" y="0"/>
                </a:lnTo>
                <a:lnTo>
                  <a:pt x="9356" y="1397"/>
                </a:lnTo>
                <a:lnTo>
                  <a:pt x="0" y="1397"/>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gn="r" hangingPunct="1">
              <a:lnSpc>
                <a:spcPct val="100000"/>
              </a:lnSpc>
            </a:pPr>
            <a:fld id="{E6972196-EE4A-458F-85D8-07425568E3B5}" type="slidenum">
              <a:rPr lang="en-US" altLang="en-US" sz="1200">
                <a:ea typeface="ＭＳ Ｐゴシック" panose="020B0600070205080204" pitchFamily="34" charset="-128"/>
              </a:rPr>
              <a:pPr algn="r" hangingPunct="1">
                <a:lnSpc>
                  <a:spcPct val="100000"/>
                </a:lnSpc>
              </a:pPr>
              <a:t>45</a:t>
            </a:fld>
            <a:endParaRPr lang="en-US" altLang="en-US" sz="1200">
              <a:ea typeface="ＭＳ Ｐゴシック" panose="020B0600070205080204" pitchFamily="34" charset="-128"/>
            </a:endParaRPr>
          </a:p>
        </p:txBody>
      </p:sp>
      <p:sp>
        <p:nvSpPr>
          <p:cNvPr id="54275" name="Rectangle 3"/>
          <p:cNvSpPr txBox="1">
            <a:spLocks noGrp="1" noRot="1" noChangeAspect="1"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4"/>
          <p:cNvSpPr txBox="1">
            <a:spLocks noGrp="1" noChangeArrowheads="1"/>
          </p:cNvSpPr>
          <p:nvPr>
            <p:ph type="body" idx="1"/>
          </p:nvPr>
        </p:nvSpPr>
        <p:spPr bwMode="auto">
          <a:xfrm>
            <a:off x="776288" y="4776788"/>
            <a:ext cx="6218237"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tabLst>
                <a:tab pos="723900" algn="l"/>
                <a:tab pos="1447800" algn="l"/>
                <a:tab pos="2171700" algn="l"/>
                <a:tab pos="2895600" algn="l"/>
                <a:tab pos="3619500" algn="l"/>
                <a:tab pos="4343400" algn="l"/>
                <a:tab pos="5067300" algn="l"/>
                <a:tab pos="5791200" algn="l"/>
              </a:tabLst>
            </a:pPr>
            <a:endParaRPr lang="en-US" altLang="en-US" sz="2900">
              <a:latin typeface="Arial" panose="020B0604020202020204" pitchFamily="34" charset="0"/>
              <a:ea typeface="WenQuanYi Micro Hei" charset="0"/>
              <a:cs typeface="WenQuanYi Micro Hei" charset="0"/>
            </a:endParaRPr>
          </a:p>
        </p:txBody>
      </p:sp>
    </p:spTree>
    <p:extLst>
      <p:ext uri="{BB962C8B-B14F-4D97-AF65-F5344CB8AC3E}">
        <p14:creationId xmlns:p14="http://schemas.microsoft.com/office/powerpoint/2010/main" val="134807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ED452769-6FFA-4807-859D-DA79357A82FF}" type="slidenum">
              <a:rPr lang="en-US" altLang="en-US"/>
              <a:pPr/>
              <a:t>46</a:t>
            </a:fld>
            <a:endParaRPr lang="en-US" altLang="en-US"/>
          </a:p>
        </p:txBody>
      </p:sp>
      <p:sp>
        <p:nvSpPr>
          <p:cNvPr id="55297" name="Text Box 1"/>
          <p:cNvSpPr txBox="1">
            <a:spLocks noChangeArrowheads="1"/>
          </p:cNvSpPr>
          <p:nvPr/>
        </p:nvSpPr>
        <p:spPr bwMode="auto">
          <a:xfrm>
            <a:off x="4402138" y="9553575"/>
            <a:ext cx="33686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9pPr>
          </a:lstStyle>
          <a:p>
            <a:pPr algn="r" hangingPunct="1">
              <a:lnSpc>
                <a:spcPct val="100000"/>
              </a:lnSpc>
              <a:buClrTx/>
              <a:buFontTx/>
              <a:buNone/>
            </a:pPr>
            <a:fld id="{007166A3-C5FF-4786-8EAD-7F7AF70908CD}" type="slidenum">
              <a:rPr lang="en-US" altLang="en-US" sz="1200"/>
              <a:pPr algn="r" hangingPunct="1">
                <a:lnSpc>
                  <a:spcPct val="100000"/>
                </a:lnSpc>
                <a:buClrTx/>
                <a:buFontTx/>
                <a:buNone/>
              </a:pPr>
              <a:t>46</a:t>
            </a:fld>
            <a:endParaRPr lang="en-US" altLang="en-US" sz="1200"/>
          </a:p>
        </p:txBody>
      </p:sp>
      <p:sp>
        <p:nvSpPr>
          <p:cNvPr id="55298" name="Rectangle 2"/>
          <p:cNvSpPr txBox="1">
            <a:spLocks noGrp="1" noRot="1" noChangeAspect="1"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9" name="Rectangle 3"/>
          <p:cNvSpPr txBox="1">
            <a:spLocks noGrp="1" noChangeArrowheads="1"/>
          </p:cNvSpPr>
          <p:nvPr>
            <p:ph type="body" idx="1"/>
          </p:nvPr>
        </p:nvSpPr>
        <p:spPr bwMode="auto">
          <a:xfrm>
            <a:off x="776288" y="4776788"/>
            <a:ext cx="6218237" cy="4527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3993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E5D9FDC-FF8C-4A0A-AD26-40DF68EF9458}" type="slidenum">
              <a:rPr lang="en-US" altLang="en-US"/>
              <a:pPr/>
              <a:t>47</a:t>
            </a:fld>
            <a:endParaRPr lang="en-US" altLang="en-US"/>
          </a:p>
        </p:txBody>
      </p:sp>
      <p:sp>
        <p:nvSpPr>
          <p:cNvPr id="56321" name="Text Box 1"/>
          <p:cNvSpPr txBox="1">
            <a:spLocks noChangeArrowheads="1"/>
          </p:cNvSpPr>
          <p:nvPr/>
        </p:nvSpPr>
        <p:spPr bwMode="auto">
          <a:xfrm>
            <a:off x="4402138" y="9553575"/>
            <a:ext cx="33686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9pPr>
          </a:lstStyle>
          <a:p>
            <a:pPr algn="r" hangingPunct="1">
              <a:lnSpc>
                <a:spcPct val="100000"/>
              </a:lnSpc>
              <a:buClrTx/>
              <a:buFontTx/>
              <a:buNone/>
            </a:pPr>
            <a:fld id="{D43A9493-8091-41CD-B397-DD1A29AD796F}" type="slidenum">
              <a:rPr lang="en-US" altLang="en-US" sz="1200"/>
              <a:pPr algn="r" hangingPunct="1">
                <a:lnSpc>
                  <a:spcPct val="100000"/>
                </a:lnSpc>
                <a:buClrTx/>
                <a:buFontTx/>
                <a:buNone/>
              </a:pPr>
              <a:t>47</a:t>
            </a:fld>
            <a:endParaRPr lang="en-US" altLang="en-US" sz="1200"/>
          </a:p>
        </p:txBody>
      </p:sp>
      <p:sp>
        <p:nvSpPr>
          <p:cNvPr id="56322" name="Rectangle 2"/>
          <p:cNvSpPr txBox="1">
            <a:spLocks noGrp="1" noRot="1" noChangeAspect="1"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3" name="Rectangle 3"/>
          <p:cNvSpPr txBox="1">
            <a:spLocks noGrp="1" noChangeArrowheads="1"/>
          </p:cNvSpPr>
          <p:nvPr>
            <p:ph type="body" idx="1"/>
          </p:nvPr>
        </p:nvSpPr>
        <p:spPr bwMode="auto">
          <a:xfrm>
            <a:off x="776288" y="4776788"/>
            <a:ext cx="6218237" cy="4527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2700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84298E9-ED34-461C-A5F0-8B4FC6C23EE5}" type="slidenum">
              <a:rPr lang="en-US" altLang="en-US"/>
              <a:pPr/>
              <a:t>48</a:t>
            </a:fld>
            <a:endParaRPr lang="en-US" altLang="en-US"/>
          </a:p>
        </p:txBody>
      </p:sp>
      <p:sp>
        <p:nvSpPr>
          <p:cNvPr id="5734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5711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08BED00-579F-4D89-A53A-2FE106837A0C}" type="slidenum">
              <a:rPr lang="en-US" altLang="en-US"/>
              <a:pPr/>
              <a:t>49</a:t>
            </a:fld>
            <a:endParaRPr lang="en-US" altLang="en-US"/>
          </a:p>
        </p:txBody>
      </p:sp>
      <p:sp>
        <p:nvSpPr>
          <p:cNvPr id="58369" name="Rectangle 1"/>
          <p:cNvSpPr txBox="1">
            <a:spLocks noGrp="1" noRot="1" noChangeAspect="1"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57435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9pPr>
          </a:lstStyle>
          <a:p>
            <a:fld id="{CB4DEA47-D133-4F43-B0A8-352113FC1F5D}" type="slidenum">
              <a:rPr lang="en-US" altLang="en-US">
                <a:solidFill>
                  <a:srgbClr val="000000"/>
                </a:solidFill>
                <a:latin typeface="Times New Roman" panose="02020603050405020304" pitchFamily="18" charset="0"/>
                <a:cs typeface="DejaVu Sans" panose="020B0603030804020204" pitchFamily="34" charset="0"/>
              </a:rPr>
              <a:pPr/>
              <a:t>54</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27651" name="Rectangle 1"/>
          <p:cNvSpPr>
            <a:spLocks noGrp="1" noRot="1" noChangeAspect="1" noChangeArrowheads="1" noTextEdit="1"/>
          </p:cNvSpPr>
          <p:nvPr>
            <p:ph type="sldImg"/>
          </p:nvPr>
        </p:nvSpPr>
        <p:spPr>
          <a:xfrm>
            <a:off x="1638300" y="841375"/>
            <a:ext cx="5527675" cy="41449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881063" y="5254625"/>
            <a:ext cx="7043737" cy="4975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00052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Arial" panose="020B0604020202020204" pitchFamily="34" charset="0"/>
                <a:ea typeface="WenQuanYi Micro Hei" charset="0"/>
                <a:cs typeface="WenQuanYi Micro Hei" charset="0"/>
              </a:defRPr>
            </a:lvl9pPr>
          </a:lstStyle>
          <a:p>
            <a:fld id="{E66619B7-3830-495B-A617-4E96CB04E137}" type="slidenum">
              <a:rPr lang="en-US" altLang="en-US">
                <a:solidFill>
                  <a:srgbClr val="000000"/>
                </a:solidFill>
                <a:latin typeface="Times New Roman" panose="02020603050405020304" pitchFamily="18" charset="0"/>
                <a:cs typeface="DejaVu Sans" panose="020B0603030804020204" pitchFamily="34" charset="0"/>
              </a:rPr>
              <a:pPr/>
              <a:t>56</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28675" name="Text Box 1"/>
          <p:cNvSpPr txBox="1">
            <a:spLocks noChangeArrowheads="1"/>
          </p:cNvSpPr>
          <p:nvPr/>
        </p:nvSpPr>
        <p:spPr bwMode="auto">
          <a:xfrm>
            <a:off x="4986338" y="10510838"/>
            <a:ext cx="3821112"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WenQuanYi Micro Hei" charset="0"/>
                <a:cs typeface="WenQuanYi Micro Hei" charset="0"/>
              </a:defRPr>
            </a:lvl9pPr>
          </a:lstStyle>
          <a:p>
            <a:pPr algn="r" eaLnBrk="1">
              <a:lnSpc>
                <a:spcPct val="95000"/>
              </a:lnSpc>
              <a:buClrTx/>
              <a:buFontTx/>
              <a:buNone/>
            </a:pPr>
            <a:fld id="{8D5DAC7A-A132-4CD7-B287-65678FC15793}" type="slidenum">
              <a:rPr lang="en-US" altLang="en-US" sz="1400">
                <a:solidFill>
                  <a:srgbClr val="000000"/>
                </a:solidFill>
                <a:latin typeface="Times New Roman" panose="02020603050405020304" pitchFamily="18" charset="0"/>
              </a:rPr>
              <a:pPr algn="r" eaLnBrk="1">
                <a:lnSpc>
                  <a:spcPct val="95000"/>
                </a:lnSpc>
                <a:buClrTx/>
                <a:buFontTx/>
                <a:buNone/>
              </a:pPr>
              <a:t>56</a:t>
            </a:fld>
            <a:endParaRPr lang="en-US" altLang="en-US" sz="1400">
              <a:solidFill>
                <a:srgbClr val="000000"/>
              </a:solidFill>
              <a:latin typeface="Times New Roman" panose="02020603050405020304" pitchFamily="18" charset="0"/>
            </a:endParaRPr>
          </a:p>
        </p:txBody>
      </p:sp>
      <p:sp>
        <p:nvSpPr>
          <p:cNvPr id="28676"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7"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951299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824A7D-D878-4FB8-9AAD-3D7ECC1AEE1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AF75DD-9A92-4B46-BA87-A1060B9621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CBA659-F97C-40F3-B111-E15043B6D64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5" name="Espace réservé du pied de page 4"/>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6" name="Espace réservé du numéro de diapositive 5"/>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2634160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5" name="Espace réservé du pied de page 4"/>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6" name="Espace réservé du numéro de diapositive 5"/>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1631470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5" name="Espace réservé du pied de page 4"/>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6" name="Espace réservé du numéro de diapositive 5"/>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139546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6" name="Espace réservé du pied de page 5"/>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7" name="Espace réservé du numéro de diapositive 6"/>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591519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8" name="Espace réservé du pied de page 7"/>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9" name="Espace réservé du numéro de diapositive 8"/>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155205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4" name="Espace réservé du pied de page 3"/>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5" name="Espace réservé du numéro de diapositive 4"/>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125990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3" name="Espace réservé du pied de page 2"/>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4" name="Espace réservé du numéro de diapositive 3"/>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2887009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6" name="Espace réservé du pied de page 5"/>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7" name="Espace réservé du numéro de diapositive 6"/>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16663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3BEBAD-1637-4421-9A73-834B91F80A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6" name="Espace réservé du pied de page 5"/>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7" name="Espace réservé du numéro de diapositive 6"/>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4016772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5" name="Espace réservé du pied de page 4"/>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6" name="Espace réservé du numéro de diapositive 5"/>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1490123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defTabSz="914400" fontAlgn="base">
              <a:spcBef>
                <a:spcPct val="0"/>
              </a:spcBef>
              <a:spcAft>
                <a:spcPct val="0"/>
              </a:spcAft>
              <a:defRPr>
                <a:solidFill>
                  <a:schemeClr val="tx1">
                    <a:tint val="75000"/>
                  </a:schemeClr>
                </a:solidFill>
                <a:latin typeface="Arial" pitchFamily="34" charset="0"/>
              </a:defRPr>
            </a:lvl1pPr>
          </a:lstStyle>
          <a:p>
            <a:pPr>
              <a:defRPr/>
            </a:pPr>
            <a:r>
              <a:rPr lang="en-US">
                <a:solidFill>
                  <a:prstClr val="black">
                    <a:tint val="75000"/>
                  </a:prstClr>
                </a:solidFill>
              </a:rPr>
              <a:t>Passion Lumière Extreme</a:t>
            </a:r>
          </a:p>
          <a:p>
            <a:pPr>
              <a:defRPr/>
            </a:pPr>
            <a:r>
              <a:rPr lang="en-US">
                <a:solidFill>
                  <a:prstClr val="black">
                    <a:tint val="75000"/>
                  </a:prstClr>
                </a:solidFill>
              </a:rPr>
              <a:t>X-Palaiseau 23 Janvier 2014</a:t>
            </a:r>
          </a:p>
        </p:txBody>
      </p:sp>
      <p:sp>
        <p:nvSpPr>
          <p:cNvPr id="5" name="Espace réservé du pied de page 4"/>
          <p:cNvSpPr>
            <a:spLocks noGrp="1"/>
          </p:cNvSpPr>
          <p:nvPr>
            <p:ph type="ftr" sz="quarter" idx="11"/>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endParaRPr lang="fr-FR" sz="1400">
              <a:solidFill>
                <a:prstClr val="black">
                  <a:tint val="75000"/>
                </a:prstClr>
              </a:solidFill>
            </a:endParaRPr>
          </a:p>
          <a:p>
            <a:pPr>
              <a:defRPr/>
            </a:pPr>
            <a:r>
              <a:rPr lang="fr-FR">
                <a:solidFill>
                  <a:prstClr val="black">
                    <a:tint val="75000"/>
                  </a:prstClr>
                </a:solidFill>
              </a:rPr>
              <a:t>S.Gales for the ELI-NP team</a:t>
            </a:r>
          </a:p>
        </p:txBody>
      </p:sp>
      <p:sp>
        <p:nvSpPr>
          <p:cNvPr id="6" name="Espace réservé du numéro de diapositive 5"/>
          <p:cNvSpPr>
            <a:spLocks noGrp="1"/>
          </p:cNvSpPr>
          <p:nvPr>
            <p:ph type="sldNum" sz="quarter" idx="12"/>
          </p:nvPr>
        </p:nvSpPr>
        <p:spPr/>
        <p:txBody>
          <a:bodyPr/>
          <a:lstStyle>
            <a:lvl1pPr defTabSz="914400" fontAlgn="base">
              <a:spcBef>
                <a:spcPct val="0"/>
              </a:spcBef>
              <a:spcAft>
                <a:spcPct val="0"/>
              </a:spcAft>
              <a:defRPr sz="1200">
                <a:solidFill>
                  <a:schemeClr val="tx1">
                    <a:tint val="75000"/>
                  </a:schemeClr>
                </a:solidFill>
                <a:latin typeface="Arial" pitchFamily="34" charset="0"/>
              </a:defRPr>
            </a:lvl1pPr>
          </a:lstStyle>
          <a:p>
            <a:pPr>
              <a:defRPr/>
            </a:pPr>
            <a:r>
              <a:rPr lang="fr-FR" sz="1600">
                <a:solidFill>
                  <a:prstClr val="black">
                    <a:tint val="75000"/>
                  </a:prstClr>
                </a:solidFill>
              </a:rPr>
              <a:t>N°</a:t>
            </a:r>
          </a:p>
          <a:p>
            <a:pPr>
              <a:defRPr/>
            </a:pPr>
            <a:endParaRPr lang="fr-FR">
              <a:solidFill>
                <a:prstClr val="black">
                  <a:tint val="75000"/>
                </a:prstClr>
              </a:solidFill>
            </a:endParaRPr>
          </a:p>
        </p:txBody>
      </p:sp>
    </p:spTree>
    <p:extLst>
      <p:ext uri="{BB962C8B-B14F-4D97-AF65-F5344CB8AC3E}">
        <p14:creationId xmlns:p14="http://schemas.microsoft.com/office/powerpoint/2010/main" val="206833235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5F079D75-91EE-49DE-B3BD-5328835F5B8F}" type="datetimeFigureOut">
              <a:rPr lang="en-US"/>
              <a:pPr>
                <a:defRPr/>
              </a:pPr>
              <a:t>7/1/2014</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EAABE596-5BFF-43FD-9B27-B9E67BF9FADD}" type="slidenum">
              <a:rPr lang="en-US"/>
              <a:pPr>
                <a:defRPr/>
              </a:pPr>
              <a:t>‹#›</a:t>
            </a:fld>
            <a:endParaRPr lang="en-US"/>
          </a:p>
        </p:txBody>
      </p:sp>
    </p:spTree>
    <p:extLst>
      <p:ext uri="{BB962C8B-B14F-4D97-AF65-F5344CB8AC3E}">
        <p14:creationId xmlns:p14="http://schemas.microsoft.com/office/powerpoint/2010/main" val="3941984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7983D449-FC98-4F71-BEFA-24F498A8FB93}" type="datetimeFigureOut">
              <a:rPr lang="en-US"/>
              <a:pPr>
                <a:defRPr/>
              </a:pPr>
              <a:t>7/1/2014</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D62C8582-EA8E-46C3-AEB6-78CB855070EE}" type="slidenum">
              <a:rPr lang="en-US"/>
              <a:pPr>
                <a:defRPr/>
              </a:pPr>
              <a:t>‹#›</a:t>
            </a:fld>
            <a:endParaRPr lang="en-US"/>
          </a:p>
        </p:txBody>
      </p:sp>
    </p:spTree>
    <p:extLst>
      <p:ext uri="{BB962C8B-B14F-4D97-AF65-F5344CB8AC3E}">
        <p14:creationId xmlns:p14="http://schemas.microsoft.com/office/powerpoint/2010/main" val="25703790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cs typeface="+mn-cs"/>
              </a:defRPr>
            </a:lvl1pPr>
          </a:lstStyle>
          <a:p>
            <a:pPr>
              <a:defRPr/>
            </a:pPr>
            <a:fld id="{3651B32E-BA53-4E2D-BAF6-5FEEC66C1FE4}" type="datetimeFigureOut">
              <a:rPr lang="en-US"/>
              <a:pPr>
                <a:defRPr/>
              </a:pPr>
              <a:t>7/1/2014</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B9CC788A-4CBB-4C21-BFCE-14A060E551D1}" type="slidenum">
              <a:rPr lang="en-US"/>
              <a:pPr>
                <a:defRPr/>
              </a:pPr>
              <a:t>‹#›</a:t>
            </a:fld>
            <a:endParaRPr lang="en-US"/>
          </a:p>
        </p:txBody>
      </p:sp>
    </p:spTree>
    <p:extLst>
      <p:ext uri="{BB962C8B-B14F-4D97-AF65-F5344CB8AC3E}">
        <p14:creationId xmlns:p14="http://schemas.microsoft.com/office/powerpoint/2010/main" val="730646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cs typeface="+mn-cs"/>
              </a:defRPr>
            </a:lvl1pPr>
          </a:lstStyle>
          <a:p>
            <a:pPr>
              <a:defRPr/>
            </a:pPr>
            <a:fld id="{26B5B6FC-AC8E-463C-BB30-5F112E193014}" type="datetimeFigureOut">
              <a:rPr lang="en-US"/>
              <a:pPr>
                <a:defRPr/>
              </a:pPr>
              <a:t>7/1/2014</a:t>
            </a:fld>
            <a:endParaRPr lang="en-US"/>
          </a:p>
        </p:txBody>
      </p:sp>
      <p:sp>
        <p:nvSpPr>
          <p:cNvPr id="6" name="Espace réservé du pied de page 5"/>
          <p:cNvSpPr>
            <a:spLocks noGrp="1"/>
          </p:cNvSpPr>
          <p:nvPr>
            <p:ph type="ftr" sz="quarter" idx="11"/>
          </p:nvPr>
        </p:nvSpPr>
        <p:spPr/>
        <p:txBody>
          <a:bodyPr/>
          <a:lstStyle>
            <a:lvl1pPr>
              <a:defRPr>
                <a:cs typeface="+mn-cs"/>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cs typeface="+mn-cs"/>
              </a:defRPr>
            </a:lvl1pPr>
          </a:lstStyle>
          <a:p>
            <a:pPr>
              <a:defRPr/>
            </a:pPr>
            <a:fld id="{06993635-425A-4169-8EEF-7B33A635D4B2}" type="slidenum">
              <a:rPr lang="en-US"/>
              <a:pPr>
                <a:defRPr/>
              </a:pPr>
              <a:t>‹#›</a:t>
            </a:fld>
            <a:endParaRPr lang="en-US"/>
          </a:p>
        </p:txBody>
      </p:sp>
    </p:spTree>
    <p:extLst>
      <p:ext uri="{BB962C8B-B14F-4D97-AF65-F5344CB8AC3E}">
        <p14:creationId xmlns:p14="http://schemas.microsoft.com/office/powerpoint/2010/main" val="2559662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cs typeface="+mn-cs"/>
              </a:defRPr>
            </a:lvl1pPr>
          </a:lstStyle>
          <a:p>
            <a:pPr>
              <a:defRPr/>
            </a:pPr>
            <a:fld id="{7102DBD1-8687-4DD8-88D0-FCD39622CA3D}" type="datetimeFigureOut">
              <a:rPr lang="en-US"/>
              <a:pPr>
                <a:defRPr/>
              </a:pPr>
              <a:t>7/1/2014</a:t>
            </a:fld>
            <a:endParaRPr lang="en-US"/>
          </a:p>
        </p:txBody>
      </p:sp>
      <p:sp>
        <p:nvSpPr>
          <p:cNvPr id="8" name="Espace réservé du pied de page 7"/>
          <p:cNvSpPr>
            <a:spLocks noGrp="1"/>
          </p:cNvSpPr>
          <p:nvPr>
            <p:ph type="ftr" sz="quarter" idx="11"/>
          </p:nvPr>
        </p:nvSpPr>
        <p:spPr/>
        <p:txBody>
          <a:bodyPr/>
          <a:lstStyle>
            <a:lvl1pPr>
              <a:defRPr>
                <a:cs typeface="+mn-cs"/>
              </a:defRPr>
            </a:lvl1pPr>
          </a:lstStyle>
          <a:p>
            <a:pPr>
              <a:defRPr/>
            </a:pPr>
            <a:endParaRPr lang="en-US"/>
          </a:p>
        </p:txBody>
      </p:sp>
      <p:sp>
        <p:nvSpPr>
          <p:cNvPr id="9" name="Espace réservé du numéro de diapositive 8"/>
          <p:cNvSpPr>
            <a:spLocks noGrp="1"/>
          </p:cNvSpPr>
          <p:nvPr>
            <p:ph type="sldNum" sz="quarter" idx="12"/>
          </p:nvPr>
        </p:nvSpPr>
        <p:spPr/>
        <p:txBody>
          <a:bodyPr/>
          <a:lstStyle>
            <a:lvl1pPr>
              <a:defRPr>
                <a:cs typeface="+mn-cs"/>
              </a:defRPr>
            </a:lvl1pPr>
          </a:lstStyle>
          <a:p>
            <a:pPr>
              <a:defRPr/>
            </a:pPr>
            <a:fld id="{31C7D5C0-F7CA-460D-A657-84D20087A939}" type="slidenum">
              <a:rPr lang="en-US"/>
              <a:pPr>
                <a:defRPr/>
              </a:pPr>
              <a:t>‹#›</a:t>
            </a:fld>
            <a:endParaRPr lang="en-US"/>
          </a:p>
        </p:txBody>
      </p:sp>
    </p:spTree>
    <p:extLst>
      <p:ext uri="{BB962C8B-B14F-4D97-AF65-F5344CB8AC3E}">
        <p14:creationId xmlns:p14="http://schemas.microsoft.com/office/powerpoint/2010/main" val="2642597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cs typeface="+mn-cs"/>
              </a:defRPr>
            </a:lvl1pPr>
          </a:lstStyle>
          <a:p>
            <a:pPr>
              <a:defRPr/>
            </a:pPr>
            <a:fld id="{2B557C5A-5297-44B1-B3D6-FC38FC42CC3B}" type="datetimeFigureOut">
              <a:rPr lang="en-US"/>
              <a:pPr>
                <a:defRPr/>
              </a:pPr>
              <a:t>7/1/2014</a:t>
            </a:fld>
            <a:endParaRPr lang="en-US"/>
          </a:p>
        </p:txBody>
      </p:sp>
      <p:sp>
        <p:nvSpPr>
          <p:cNvPr id="4" name="Espace réservé du pied de page 3"/>
          <p:cNvSpPr>
            <a:spLocks noGrp="1"/>
          </p:cNvSpPr>
          <p:nvPr>
            <p:ph type="ftr" sz="quarter" idx="11"/>
          </p:nvPr>
        </p:nvSpPr>
        <p:spPr/>
        <p:txBody>
          <a:bodyPr/>
          <a:lstStyle>
            <a:lvl1pPr>
              <a:defRPr>
                <a:cs typeface="+mn-cs"/>
              </a:defRPr>
            </a:lvl1pPr>
          </a:lstStyle>
          <a:p>
            <a:pPr>
              <a:defRPr/>
            </a:pPr>
            <a:endParaRPr lang="en-US"/>
          </a:p>
        </p:txBody>
      </p:sp>
      <p:sp>
        <p:nvSpPr>
          <p:cNvPr id="5" name="Espace réservé du numéro de diapositive 4"/>
          <p:cNvSpPr>
            <a:spLocks noGrp="1"/>
          </p:cNvSpPr>
          <p:nvPr>
            <p:ph type="sldNum" sz="quarter" idx="12"/>
          </p:nvPr>
        </p:nvSpPr>
        <p:spPr/>
        <p:txBody>
          <a:bodyPr/>
          <a:lstStyle>
            <a:lvl1pPr>
              <a:defRPr>
                <a:cs typeface="+mn-cs"/>
              </a:defRPr>
            </a:lvl1pPr>
          </a:lstStyle>
          <a:p>
            <a:pPr>
              <a:defRPr/>
            </a:pPr>
            <a:fld id="{656F866F-6BFB-45E5-A923-FF2FE83EB8A5}" type="slidenum">
              <a:rPr lang="en-US"/>
              <a:pPr>
                <a:defRPr/>
              </a:pPr>
              <a:t>‹#›</a:t>
            </a:fld>
            <a:endParaRPr lang="en-US"/>
          </a:p>
        </p:txBody>
      </p:sp>
    </p:spTree>
    <p:extLst>
      <p:ext uri="{BB962C8B-B14F-4D97-AF65-F5344CB8AC3E}">
        <p14:creationId xmlns:p14="http://schemas.microsoft.com/office/powerpoint/2010/main" val="1892873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cs typeface="+mn-cs"/>
              </a:defRPr>
            </a:lvl1pPr>
          </a:lstStyle>
          <a:p>
            <a:pPr>
              <a:defRPr/>
            </a:pPr>
            <a:fld id="{C63DD90B-D33B-4DBA-98E4-E9EF63471927}" type="datetimeFigureOut">
              <a:rPr lang="en-US"/>
              <a:pPr>
                <a:defRPr/>
              </a:pPr>
              <a:t>7/1/2014</a:t>
            </a:fld>
            <a:endParaRPr lang="en-US"/>
          </a:p>
        </p:txBody>
      </p:sp>
      <p:sp>
        <p:nvSpPr>
          <p:cNvPr id="3" name="Espace réservé du pied de page 2"/>
          <p:cNvSpPr>
            <a:spLocks noGrp="1"/>
          </p:cNvSpPr>
          <p:nvPr>
            <p:ph type="ftr" sz="quarter" idx="11"/>
          </p:nvPr>
        </p:nvSpPr>
        <p:spPr/>
        <p:txBody>
          <a:bodyPr/>
          <a:lstStyle>
            <a:lvl1pPr>
              <a:defRPr>
                <a:cs typeface="+mn-cs"/>
              </a:defRPr>
            </a:lvl1pPr>
          </a:lstStyle>
          <a:p>
            <a:pPr>
              <a:defRPr/>
            </a:pPr>
            <a:endParaRPr lang="en-US"/>
          </a:p>
        </p:txBody>
      </p:sp>
      <p:sp>
        <p:nvSpPr>
          <p:cNvPr id="4" name="Espace réservé du numéro de diapositive 3"/>
          <p:cNvSpPr>
            <a:spLocks noGrp="1"/>
          </p:cNvSpPr>
          <p:nvPr>
            <p:ph type="sldNum" sz="quarter" idx="12"/>
          </p:nvPr>
        </p:nvSpPr>
        <p:spPr/>
        <p:txBody>
          <a:bodyPr/>
          <a:lstStyle>
            <a:lvl1pPr>
              <a:defRPr>
                <a:cs typeface="+mn-cs"/>
              </a:defRPr>
            </a:lvl1pPr>
          </a:lstStyle>
          <a:p>
            <a:pPr>
              <a:defRPr/>
            </a:pPr>
            <a:fld id="{9820D410-2235-4F04-B840-E2A3B267FAF7}" type="slidenum">
              <a:rPr lang="en-US"/>
              <a:pPr>
                <a:defRPr/>
              </a:pPr>
              <a:t>‹#›</a:t>
            </a:fld>
            <a:endParaRPr lang="en-US"/>
          </a:p>
        </p:txBody>
      </p:sp>
    </p:spTree>
    <p:extLst>
      <p:ext uri="{BB962C8B-B14F-4D97-AF65-F5344CB8AC3E}">
        <p14:creationId xmlns:p14="http://schemas.microsoft.com/office/powerpoint/2010/main" val="16742606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B0FD70-390E-4432-B774-C66762940EA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cs typeface="+mn-cs"/>
              </a:defRPr>
            </a:lvl1pPr>
          </a:lstStyle>
          <a:p>
            <a:pPr>
              <a:defRPr/>
            </a:pPr>
            <a:fld id="{FF51EDB9-EEC9-45D3-9AC1-C7ED88AFEB1C}" type="datetimeFigureOut">
              <a:rPr lang="en-US"/>
              <a:pPr>
                <a:defRPr/>
              </a:pPr>
              <a:t>7/1/2014</a:t>
            </a:fld>
            <a:endParaRPr lang="en-US"/>
          </a:p>
        </p:txBody>
      </p:sp>
      <p:sp>
        <p:nvSpPr>
          <p:cNvPr id="6" name="Espace réservé du pied de page 5"/>
          <p:cNvSpPr>
            <a:spLocks noGrp="1"/>
          </p:cNvSpPr>
          <p:nvPr>
            <p:ph type="ftr" sz="quarter" idx="11"/>
          </p:nvPr>
        </p:nvSpPr>
        <p:spPr/>
        <p:txBody>
          <a:bodyPr/>
          <a:lstStyle>
            <a:lvl1pPr>
              <a:defRPr>
                <a:cs typeface="+mn-cs"/>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cs typeface="+mn-cs"/>
              </a:defRPr>
            </a:lvl1pPr>
          </a:lstStyle>
          <a:p>
            <a:pPr>
              <a:defRPr/>
            </a:pPr>
            <a:fld id="{98B907BF-0888-4AD9-8E60-891AE0A96D8F}" type="slidenum">
              <a:rPr lang="en-US"/>
              <a:pPr>
                <a:defRPr/>
              </a:pPr>
              <a:t>‹#›</a:t>
            </a:fld>
            <a:endParaRPr lang="en-US"/>
          </a:p>
        </p:txBody>
      </p:sp>
    </p:spTree>
    <p:extLst>
      <p:ext uri="{BB962C8B-B14F-4D97-AF65-F5344CB8AC3E}">
        <p14:creationId xmlns:p14="http://schemas.microsoft.com/office/powerpoint/2010/main" val="2067945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cs typeface="+mn-cs"/>
              </a:defRPr>
            </a:lvl1pPr>
          </a:lstStyle>
          <a:p>
            <a:pPr>
              <a:defRPr/>
            </a:pPr>
            <a:fld id="{31207583-BF01-4A34-A0F1-B228EB59ABAF}" type="datetimeFigureOut">
              <a:rPr lang="en-US"/>
              <a:pPr>
                <a:defRPr/>
              </a:pPr>
              <a:t>7/1/2014</a:t>
            </a:fld>
            <a:endParaRPr lang="en-US"/>
          </a:p>
        </p:txBody>
      </p:sp>
      <p:sp>
        <p:nvSpPr>
          <p:cNvPr id="6" name="Espace réservé du pied de page 5"/>
          <p:cNvSpPr>
            <a:spLocks noGrp="1"/>
          </p:cNvSpPr>
          <p:nvPr>
            <p:ph type="ftr" sz="quarter" idx="11"/>
          </p:nvPr>
        </p:nvSpPr>
        <p:spPr/>
        <p:txBody>
          <a:bodyPr/>
          <a:lstStyle>
            <a:lvl1pPr>
              <a:defRPr>
                <a:cs typeface="+mn-cs"/>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cs typeface="+mn-cs"/>
              </a:defRPr>
            </a:lvl1pPr>
          </a:lstStyle>
          <a:p>
            <a:pPr>
              <a:defRPr/>
            </a:pPr>
            <a:fld id="{7DDE785F-8E18-4BA5-BF64-EE7FB21890AD}" type="slidenum">
              <a:rPr lang="en-US"/>
              <a:pPr>
                <a:defRPr/>
              </a:pPr>
              <a:t>‹#›</a:t>
            </a:fld>
            <a:endParaRPr lang="en-US"/>
          </a:p>
        </p:txBody>
      </p:sp>
    </p:spTree>
    <p:extLst>
      <p:ext uri="{BB962C8B-B14F-4D97-AF65-F5344CB8AC3E}">
        <p14:creationId xmlns:p14="http://schemas.microsoft.com/office/powerpoint/2010/main" val="1768869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0646AD07-F410-411C-B133-A03052911934}" type="datetimeFigureOut">
              <a:rPr lang="en-US"/>
              <a:pPr>
                <a:defRPr/>
              </a:pPr>
              <a:t>7/1/2014</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915BB06A-7B5A-4C8E-BB69-5E0BB5060EF2}" type="slidenum">
              <a:rPr lang="en-US"/>
              <a:pPr>
                <a:defRPr/>
              </a:pPr>
              <a:t>‹#›</a:t>
            </a:fld>
            <a:endParaRPr lang="en-US"/>
          </a:p>
        </p:txBody>
      </p:sp>
    </p:spTree>
    <p:extLst>
      <p:ext uri="{BB962C8B-B14F-4D97-AF65-F5344CB8AC3E}">
        <p14:creationId xmlns:p14="http://schemas.microsoft.com/office/powerpoint/2010/main" val="233672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66BEB876-983D-4E51-A371-A613696521CF}" type="datetimeFigureOut">
              <a:rPr lang="en-US"/>
              <a:pPr>
                <a:defRPr/>
              </a:pPr>
              <a:t>7/1/2014</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6A540472-DA00-4054-97F6-9E6D51742B6E}" type="slidenum">
              <a:rPr lang="en-US"/>
              <a:pPr>
                <a:defRPr/>
              </a:pPr>
              <a:t>‹#›</a:t>
            </a:fld>
            <a:endParaRPr lang="en-US"/>
          </a:p>
        </p:txBody>
      </p:sp>
    </p:spTree>
    <p:extLst>
      <p:ext uri="{BB962C8B-B14F-4D97-AF65-F5344CB8AC3E}">
        <p14:creationId xmlns:p14="http://schemas.microsoft.com/office/powerpoint/2010/main" val="295629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84715F-DCFB-45FA-9225-1A79A190BB5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1315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BA1FF0-F118-455E-9AEA-9C87B9BE6A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56423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0A7FAB-6CB6-4B5E-A50D-3920D97A9E4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2282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F882432-39AF-4064-B3A8-204349F47E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44366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F09C0B8-C49E-408D-BBC2-6EA61D06CDE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32595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F76886C-452E-4B7F-A112-BBF46A271FF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5625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BE95CD-BA65-4495-9661-1F2AB87BE66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7A29408-95E9-4DCD-B172-E38E175A852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79653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FB9CA78-218C-4BE3-9535-D4130A51D2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42479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598C430-0366-48BC-857F-3353A960C20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99686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F8C425-0C55-4BF7-9963-16332DD93BD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35476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584F38-B9FB-4EBF-8FF6-A8952275EE2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41825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41148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1A9017-C545-4BB8-869B-498A998792D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67782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AE2DA4-C486-4672-AEA5-A192BE0B06A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14734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84715F-DCFB-45FA-9225-1A79A190BB5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48725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BA1FF0-F118-455E-9AEA-9C87B9BE6A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87042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0A7FAB-6CB6-4B5E-A50D-3920D97A9E4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3081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D428E4-662A-40B8-9AAE-9C1C095A686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F882432-39AF-4064-B3A8-204349F47E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53369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F09C0B8-C49E-408D-BBC2-6EA61D06CDE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66230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F76886C-452E-4B7F-A112-BBF46A271FF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13508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7A29408-95E9-4DCD-B172-E38E175A852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09043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FB9CA78-218C-4BE3-9535-D4130A51D2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35145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598C430-0366-48BC-857F-3353A960C20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94786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F8C425-0C55-4BF7-9963-16332DD93BD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62652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584F38-B9FB-4EBF-8FF6-A8952275EE2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61484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41148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1A9017-C545-4BB8-869B-498A998792D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39602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AE2DA4-C486-4672-AEA5-A192BE0B06A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53807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8873677-070F-435E-9D6D-2DE87D4AF68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7DA718C-48FA-4256-AFF7-A7CFD3A372D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82D5D0-E8E3-4C1A-9453-CFB4C548DF5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79581E-A012-493F-8879-93B9317BBCF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9A5029D8-47B6-4F64-808B-10914E4E8A9B}" type="slidenum">
              <a:rPr lang="en-US"/>
              <a:pPr>
                <a:defRPr/>
              </a:pPr>
              <a:t>‹#›</a:t>
            </a:fld>
            <a:endParaRPr lang="en-US"/>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6043"/>
            <a:ext cx="1360017" cy="77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95000"/>
                  </a:prstClr>
                </a:solidFill>
                <a:latin typeface="Corbel"/>
              </a:defRPr>
            </a:lvl1pPr>
          </a:lstStyle>
          <a:p>
            <a:pPr eaLnBrk="1" hangingPunct="1">
              <a:defRPr/>
            </a:pPr>
            <a:fld id="{2CC82C40-F785-4892-B802-E4C5E0E2C887}" type="datetimeFigureOut">
              <a:rPr lang="en-US">
                <a:cs typeface="Arial" pitchFamily="34" charset="0"/>
              </a:rPr>
              <a:pPr eaLnBrk="1" hangingPunct="1">
                <a:defRPr/>
              </a:pPr>
              <a:t>7/1/2014</a:t>
            </a:fld>
            <a:endParaRPr lang="en-US">
              <a:cs typeface="Arial" pitchFamily="34"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95000"/>
                  </a:prstClr>
                </a:solidFill>
                <a:latin typeface="Corbel"/>
              </a:defRPr>
            </a:lvl1pPr>
          </a:lstStyle>
          <a:p>
            <a:pPr eaLnBrk="1" hangingPunct="1">
              <a:defRPr/>
            </a:pPr>
            <a:endParaRPr lang="en-US">
              <a:cs typeface="Arial" pitchFamily="34"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95000"/>
                  </a:prstClr>
                </a:solidFill>
                <a:latin typeface="Corbel"/>
              </a:defRPr>
            </a:lvl1pPr>
          </a:lstStyle>
          <a:p>
            <a:pPr eaLnBrk="1" hangingPunct="1">
              <a:defRPr/>
            </a:pPr>
            <a:fld id="{D1005CC4-FB48-47D9-A377-C51B53709A1F}" type="slidenum">
              <a:rPr lang="en-US">
                <a:cs typeface="Arial" pitchFamily="34" charset="0"/>
              </a:rPr>
              <a:pPr eaLnBrk="1" hangingPunct="1">
                <a:defRPr/>
              </a:pPr>
              <a:t>‹#›</a:t>
            </a:fld>
            <a:endParaRPr lang="en-US">
              <a:cs typeface="Arial" pitchFamily="34" charset="0"/>
            </a:endParaRPr>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13" y="58533"/>
            <a:ext cx="1360017" cy="77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7275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95000"/>
                  </a:prstClr>
                </a:solidFill>
                <a:latin typeface="Corbel"/>
              </a:defRPr>
            </a:lvl1pPr>
          </a:lstStyle>
          <a:p>
            <a:pPr eaLnBrk="1" hangingPunct="1">
              <a:defRPr/>
            </a:pPr>
            <a:endParaRPr lang="en-US" dirty="0">
              <a:cs typeface="Arial" pitchFamily="34"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95000"/>
                  </a:prstClr>
                </a:solidFill>
                <a:latin typeface="Corbel"/>
              </a:defRPr>
            </a:lvl1pPr>
          </a:lstStyle>
          <a:p>
            <a:pPr eaLnBrk="1" hangingPunct="1">
              <a:defRPr/>
            </a:pPr>
            <a:endParaRPr lang="en-US">
              <a:cs typeface="Arial" pitchFamily="34"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95000"/>
                  </a:prstClr>
                </a:solidFill>
                <a:latin typeface="Corbel"/>
              </a:defRPr>
            </a:lvl1pPr>
          </a:lstStyle>
          <a:p>
            <a:pPr eaLnBrk="1" hangingPunct="1">
              <a:defRPr/>
            </a:pPr>
            <a:fld id="{E3F94DC0-2476-45CD-A9AC-86D1380A238D}" type="slidenum">
              <a:rPr lang="en-US">
                <a:cs typeface="Arial" pitchFamily="34" charset="0"/>
              </a:rPr>
              <a:pPr eaLnBrk="1" hangingPunct="1">
                <a:defRPr/>
              </a:pPr>
              <a:t>‹#›</a:t>
            </a:fld>
            <a:endParaRPr lang="en-US">
              <a:cs typeface="Arial" pitchFamily="34" charset="0"/>
            </a:endParaRPr>
          </a:p>
        </p:txBody>
      </p:sp>
    </p:spTree>
    <p:extLst>
      <p:ext uri="{BB962C8B-B14F-4D97-AF65-F5344CB8AC3E}">
        <p14:creationId xmlns:p14="http://schemas.microsoft.com/office/powerpoint/2010/main" val="27066004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Fare clic per modificare gli stili del testo dello schema</a:t>
            </a:r>
          </a:p>
          <a:p>
            <a:pPr lvl="1"/>
            <a:r>
              <a:rPr lang="en-GB" altLang="en-US" smtClean="0"/>
              <a:t>Secondo livello</a:t>
            </a:r>
          </a:p>
          <a:p>
            <a:pPr lvl="2"/>
            <a:r>
              <a:rPr lang="en-GB" altLang="en-US" smtClean="0"/>
              <a:t>Terzo livello</a:t>
            </a:r>
          </a:p>
          <a:p>
            <a:pPr lvl="3"/>
            <a:r>
              <a:rPr lang="en-GB" altLang="en-US" smtClean="0"/>
              <a:t>Quarto livello</a:t>
            </a:r>
          </a:p>
          <a:p>
            <a:pPr lvl="4"/>
            <a:r>
              <a:rPr lang="en-GB" alt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defRPr>
            </a:lvl1pPr>
          </a:lstStyle>
          <a:p>
            <a:pPr eaLnBrk="1" hangingPunct="1">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defRPr>
            </a:lvl1pPr>
          </a:lstStyle>
          <a:p>
            <a:pPr eaLnBrk="1" hangingPunct="1">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A2218AED-B974-4D24-B021-C03DFFE9AA7B}" type="slidenum">
              <a:rPr lang="en-GB" altLang="en-US">
                <a:solidFill>
                  <a:srgbClr val="000000"/>
                </a:solidFill>
                <a:latin typeface="Times New Roman" panose="02020603050405020304" pitchFamily="18" charset="0"/>
                <a:ea typeface="MS PGothic" panose="020B0600070205080204" pitchFamily="34" charset="-128"/>
              </a:rPr>
              <a:pPr eaLnBrk="1" hangingPunct="1"/>
              <a:t>‹#›</a:t>
            </a:fld>
            <a:endParaRPr lang="en-GB" altLang="en-US">
              <a:solidFill>
                <a:srgbClr val="000000"/>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24883775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Fare clic per modificare gli stili del testo dello schema</a:t>
            </a:r>
          </a:p>
          <a:p>
            <a:pPr lvl="1"/>
            <a:r>
              <a:rPr lang="en-GB" altLang="en-US" smtClean="0"/>
              <a:t>Secondo livello</a:t>
            </a:r>
          </a:p>
          <a:p>
            <a:pPr lvl="2"/>
            <a:r>
              <a:rPr lang="en-GB" altLang="en-US" smtClean="0"/>
              <a:t>Terzo livello</a:t>
            </a:r>
          </a:p>
          <a:p>
            <a:pPr lvl="3"/>
            <a:r>
              <a:rPr lang="en-GB" altLang="en-US" smtClean="0"/>
              <a:t>Quarto livello</a:t>
            </a:r>
          </a:p>
          <a:p>
            <a:pPr lvl="4"/>
            <a:r>
              <a:rPr lang="en-GB" alt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defRPr>
            </a:lvl1pPr>
          </a:lstStyle>
          <a:p>
            <a:pPr eaLnBrk="1" hangingPunct="1">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defRPr>
            </a:lvl1pPr>
          </a:lstStyle>
          <a:p>
            <a:pPr eaLnBrk="1" hangingPunct="1">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A2218AED-B974-4D24-B021-C03DFFE9AA7B}" type="slidenum">
              <a:rPr lang="en-GB" altLang="en-US">
                <a:solidFill>
                  <a:srgbClr val="000000"/>
                </a:solidFill>
                <a:latin typeface="Times New Roman" panose="02020603050405020304" pitchFamily="18" charset="0"/>
                <a:ea typeface="MS PGothic" panose="020B0600070205080204" pitchFamily="34" charset="-128"/>
              </a:rPr>
              <a:pPr eaLnBrk="1" hangingPunct="1"/>
              <a:t>‹#›</a:t>
            </a:fld>
            <a:endParaRPr lang="en-GB" altLang="en-US">
              <a:solidFill>
                <a:srgbClr val="000000"/>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90911006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7.tiff"/><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wmf"/></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oleObject" Target="../embeddings/oleObject3.bin"/><Relationship Id="rId4" Type="http://schemas.openxmlformats.org/officeDocument/2006/relationships/image" Target="../media/image31.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noChangeAspect="1"/>
          </p:cNvGrpSpPr>
          <p:nvPr/>
        </p:nvGrpSpPr>
        <p:grpSpPr bwMode="auto">
          <a:xfrm>
            <a:off x="3996789" y="228600"/>
            <a:ext cx="1192212" cy="1339850"/>
            <a:chOff x="5131" y="187"/>
            <a:chExt cx="1440" cy="1620"/>
          </a:xfrm>
        </p:grpSpPr>
        <p:pic>
          <p:nvPicPr>
            <p:cNvPr id="159747" name="Picture 3"/>
            <p:cNvPicPr>
              <a:picLocks noChangeAspect="1" noChangeArrowheads="1"/>
            </p:cNvPicPr>
            <p:nvPr/>
          </p:nvPicPr>
          <p:blipFill>
            <a:blip r:embed="rId2" cstate="print"/>
            <a:srcRect/>
            <a:stretch>
              <a:fillRect/>
            </a:stretch>
          </p:blipFill>
          <p:spPr bwMode="auto">
            <a:xfrm>
              <a:off x="5491" y="187"/>
              <a:ext cx="725" cy="984"/>
            </a:xfrm>
            <a:prstGeom prst="rect">
              <a:avLst/>
            </a:prstGeom>
            <a:solidFill>
              <a:srgbClr val="003399"/>
            </a:solidFill>
          </p:spPr>
        </p:pic>
        <p:sp>
          <p:nvSpPr>
            <p:cNvPr id="159746" name="Text Box 2"/>
            <p:cNvSpPr txBox="1">
              <a:spLocks noChangeAspect="1" noChangeArrowheads="1"/>
            </p:cNvSpPr>
            <p:nvPr/>
          </p:nvSpPr>
          <p:spPr bwMode="auto">
            <a:xfrm>
              <a:off x="5131" y="1171"/>
              <a:ext cx="1440" cy="636"/>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500" b="1" i="0" u="none" strike="noStrike" cap="none" normalizeH="0" baseline="0" smtClean="0">
                  <a:ln>
                    <a:noFill/>
                  </a:ln>
                  <a:solidFill>
                    <a:srgbClr val="000099"/>
                  </a:solidFill>
                  <a:effectLst/>
                  <a:latin typeface="Arial" pitchFamily="34" charset="0"/>
                  <a:ea typeface="Calibri" pitchFamily="34" charset="0"/>
                  <a:cs typeface="Arial" pitchFamily="34" charset="0"/>
                </a:rPr>
                <a:t>GOVERNMENT OF ROMANIA</a:t>
              </a:r>
              <a:endParaRPr kumimoji="0" lang="it-IT"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4" name="Group 4"/>
          <p:cNvGrpSpPr>
            <a:grpSpLocks noChangeAspect="1"/>
          </p:cNvGrpSpPr>
          <p:nvPr/>
        </p:nvGrpSpPr>
        <p:grpSpPr bwMode="auto">
          <a:xfrm>
            <a:off x="7006653" y="168275"/>
            <a:ext cx="2101850" cy="1400175"/>
            <a:chOff x="8929" y="517"/>
            <a:chExt cx="2160" cy="1440"/>
          </a:xfrm>
        </p:grpSpPr>
        <p:pic>
          <p:nvPicPr>
            <p:cNvPr id="159750" name="Picture 6"/>
            <p:cNvPicPr>
              <a:picLocks noChangeAspect="1" noChangeArrowheads="1"/>
            </p:cNvPicPr>
            <p:nvPr/>
          </p:nvPicPr>
          <p:blipFill>
            <a:blip r:embed="rId3" cstate="print"/>
            <a:srcRect/>
            <a:stretch>
              <a:fillRect/>
            </a:stretch>
          </p:blipFill>
          <p:spPr bwMode="auto">
            <a:xfrm>
              <a:off x="9449" y="517"/>
              <a:ext cx="967" cy="910"/>
            </a:xfrm>
            <a:prstGeom prst="rect">
              <a:avLst/>
            </a:prstGeom>
            <a:noFill/>
          </p:spPr>
        </p:pic>
        <p:sp>
          <p:nvSpPr>
            <p:cNvPr id="159749" name="Text Box 5"/>
            <p:cNvSpPr txBox="1">
              <a:spLocks noChangeAspect="1" noChangeArrowheads="1"/>
            </p:cNvSpPr>
            <p:nvPr/>
          </p:nvSpPr>
          <p:spPr bwMode="auto">
            <a:xfrm>
              <a:off x="8929" y="1492"/>
              <a:ext cx="2160" cy="465"/>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99"/>
                  </a:solidFill>
                  <a:effectLst/>
                  <a:latin typeface="Arial" pitchFamily="34" charset="0"/>
                  <a:ea typeface="Calibri" pitchFamily="34" charset="0"/>
                  <a:cs typeface="Arial" pitchFamily="34" charset="0"/>
                </a:rPr>
                <a:t>Structural Instruments</a:t>
              </a: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99"/>
                  </a:solidFill>
                  <a:effectLst/>
                  <a:latin typeface="Arial" pitchFamily="34" charset="0"/>
                  <a:ea typeface="Calibri" pitchFamily="34" charset="0"/>
                  <a:cs typeface="Arial" pitchFamily="34" charset="0"/>
                </a:rPr>
                <a:t>2007-2013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9758" name="Rectangle 14"/>
          <p:cNvSpPr>
            <a:spLocks noChangeArrowheads="1"/>
          </p:cNvSpPr>
          <p:nvPr/>
        </p:nvSpPr>
        <p:spPr bwMode="auto">
          <a:xfrm>
            <a:off x="251520" y="1735725"/>
            <a:ext cx="8640960" cy="19236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Sectoral Operational Programme </a:t>
            </a:r>
            <a:endParaRPr kumimoji="0" lang="ro-RO"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„Increase of Economic Competitiveness”</a:t>
            </a:r>
            <a:endParaRPr kumimoji="0" lang="ro-RO"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“Investments for Your Future</a:t>
            </a:r>
            <a:r>
              <a:rPr kumimoji="0" lang="en-US"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o-RO"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i="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i="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o-RO" sz="1200" b="1" i="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o-RO"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Extreme Light Infrastructure – Nuclear Physics (ELI-NP)  </a:t>
            </a:r>
            <a:r>
              <a:rPr kumimoji="0" lang="it-IT"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r>
            <a:br>
              <a:rPr kumimoji="0" lang="it-IT"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endParaRPr kumimoji="0" lang="it-IT"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itlu 1"/>
          <p:cNvSpPr txBox="1">
            <a:spLocks/>
          </p:cNvSpPr>
          <p:nvPr/>
        </p:nvSpPr>
        <p:spPr bwMode="auto">
          <a:xfrm>
            <a:off x="211237" y="3500498"/>
            <a:ext cx="8748713" cy="1325563"/>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r>
              <a:rPr lang="ro-RO" sz="2800" b="1" dirty="0" err="1" smtClean="0">
                <a:solidFill>
                  <a:srgbClr val="FF0000"/>
                </a:solidFill>
              </a:rPr>
              <a:t>Quest</a:t>
            </a:r>
            <a:r>
              <a:rPr lang="ro-RO" sz="2800" b="1" dirty="0" smtClean="0">
                <a:solidFill>
                  <a:srgbClr val="FF0000"/>
                </a:solidFill>
              </a:rPr>
              <a:t> for laser </a:t>
            </a:r>
            <a:r>
              <a:rPr lang="ro-RO" sz="2800" b="1" dirty="0" err="1" smtClean="0">
                <a:solidFill>
                  <a:srgbClr val="FF0000"/>
                </a:solidFill>
              </a:rPr>
              <a:t>driven</a:t>
            </a:r>
            <a:r>
              <a:rPr lang="ro-RO" sz="2800" b="1" dirty="0" smtClean="0">
                <a:solidFill>
                  <a:srgbClr val="FF0000"/>
                </a:solidFill>
              </a:rPr>
              <a:t> </a:t>
            </a:r>
            <a:r>
              <a:rPr lang="ro-RO" sz="2800" b="1" dirty="0" err="1" smtClean="0">
                <a:solidFill>
                  <a:srgbClr val="FF0000"/>
                </a:solidFill>
              </a:rPr>
              <a:t>experiments</a:t>
            </a:r>
            <a:r>
              <a:rPr lang="ro-RO" sz="2800" b="1" dirty="0" smtClean="0">
                <a:solidFill>
                  <a:srgbClr val="FF0000"/>
                </a:solidFill>
              </a:rPr>
              <a:t> at ELI-NP</a:t>
            </a:r>
            <a:endParaRPr lang="fr-FR" sz="2800" b="1" dirty="0">
              <a:solidFill>
                <a:srgbClr val="FF0000"/>
              </a:solidFill>
            </a:endParaRPr>
          </a:p>
        </p:txBody>
      </p:sp>
      <p:grpSp>
        <p:nvGrpSpPr>
          <p:cNvPr id="5" name="Group 9"/>
          <p:cNvGrpSpPr>
            <a:grpSpLocks noChangeAspect="1"/>
          </p:cNvGrpSpPr>
          <p:nvPr/>
        </p:nvGrpSpPr>
        <p:grpSpPr bwMode="auto">
          <a:xfrm>
            <a:off x="940892" y="262616"/>
            <a:ext cx="925512" cy="982663"/>
            <a:chOff x="1849" y="517"/>
            <a:chExt cx="1355" cy="1440"/>
          </a:xfrm>
        </p:grpSpPr>
        <p:pic>
          <p:nvPicPr>
            <p:cNvPr id="159755" name="Picture 11"/>
            <p:cNvPicPr>
              <a:picLocks noChangeAspect="1" noChangeArrowheads="1"/>
            </p:cNvPicPr>
            <p:nvPr/>
          </p:nvPicPr>
          <p:blipFill>
            <a:blip r:embed="rId4" cstate="print"/>
            <a:srcRect/>
            <a:stretch>
              <a:fillRect/>
            </a:stretch>
          </p:blipFill>
          <p:spPr bwMode="auto">
            <a:xfrm>
              <a:off x="1849" y="517"/>
              <a:ext cx="1355" cy="910"/>
            </a:xfrm>
            <a:prstGeom prst="rect">
              <a:avLst/>
            </a:prstGeom>
            <a:solidFill>
              <a:srgbClr val="000099"/>
            </a:solidFill>
          </p:spPr>
        </p:pic>
        <p:sp>
          <p:nvSpPr>
            <p:cNvPr id="6" name="Text Box 10"/>
            <p:cNvSpPr txBox="1">
              <a:spLocks noChangeAspect="1" noChangeArrowheads="1"/>
            </p:cNvSpPr>
            <p:nvPr/>
          </p:nvSpPr>
          <p:spPr bwMode="auto">
            <a:xfrm>
              <a:off x="1849" y="1461"/>
              <a:ext cx="1355" cy="496"/>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700" b="1" i="0" u="none" strike="noStrike" cap="none" normalizeH="0" baseline="0" smtClean="0">
                  <a:ln>
                    <a:noFill/>
                  </a:ln>
                  <a:solidFill>
                    <a:srgbClr val="000099"/>
                  </a:solidFill>
                  <a:effectLst/>
                  <a:latin typeface="Arial" pitchFamily="34" charset="0"/>
                  <a:ea typeface="Calibri" pitchFamily="34" charset="0"/>
                  <a:cs typeface="Arial" pitchFamily="34" charset="0"/>
                </a:rPr>
                <a:t>EUROPEAN UNION</a:t>
              </a: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975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pic>
        <p:nvPicPr>
          <p:cNvPr id="2" name="Picture 3" descr="ELI_NP_Logo_First_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62" y="5608768"/>
            <a:ext cx="1761060" cy="10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1" name="Picture 1" descr="C:\2013\ELI-NP_2013full\ELI-NP_Vizita4oct2013\Logo_IFIN-HH_Blue.tif"/>
          <p:cNvPicPr>
            <a:picLocks noChangeAspect="1" noChangeArrowheads="1"/>
          </p:cNvPicPr>
          <p:nvPr/>
        </p:nvPicPr>
        <p:blipFill>
          <a:blip r:embed="rId6" cstate="print"/>
          <a:srcRect/>
          <a:stretch>
            <a:fillRect/>
          </a:stretch>
        </p:blipFill>
        <p:spPr bwMode="auto">
          <a:xfrm>
            <a:off x="7680774" y="5572140"/>
            <a:ext cx="1266200" cy="1071570"/>
          </a:xfrm>
          <a:prstGeom prst="rect">
            <a:avLst/>
          </a:prstGeom>
          <a:noFill/>
        </p:spPr>
      </p:pic>
      <p:sp>
        <p:nvSpPr>
          <p:cNvPr id="19" name="TextBox 18"/>
          <p:cNvSpPr txBox="1"/>
          <p:nvPr/>
        </p:nvSpPr>
        <p:spPr>
          <a:xfrm>
            <a:off x="1303147" y="1116310"/>
            <a:ext cx="6716582" cy="646331"/>
          </a:xfrm>
          <a:prstGeom prst="rect">
            <a:avLst/>
          </a:prstGeom>
          <a:noFill/>
        </p:spPr>
        <p:txBody>
          <a:bodyPr wrap="none" rtlCol="0">
            <a:spAutoFit/>
          </a:bodyPr>
          <a:lstStyle/>
          <a:p>
            <a:pPr lvl="0"/>
            <a:r>
              <a:rPr lang="it-IT" b="1" dirty="0" smtClean="0">
                <a:latin typeface="Times New Roman" pitchFamily="18" charset="0"/>
                <a:ea typeface="Times New Roman" pitchFamily="18" charset="0"/>
                <a:cs typeface="Times New Roman" pitchFamily="18" charset="0"/>
              </a:rPr>
              <a:t>Project co-financed by the European Regional Development Fund </a:t>
            </a:r>
            <a:endParaRPr lang="it-IT" dirty="0" smtClean="0">
              <a:cs typeface="Arial" pitchFamily="34" charset="0"/>
            </a:endParaRPr>
          </a:p>
          <a:p>
            <a:endParaRPr lang="en-US" dirty="0"/>
          </a:p>
        </p:txBody>
      </p:sp>
      <p:sp>
        <p:nvSpPr>
          <p:cNvPr id="18" name="TextBox 17"/>
          <p:cNvSpPr txBox="1"/>
          <p:nvPr/>
        </p:nvSpPr>
        <p:spPr>
          <a:xfrm>
            <a:off x="3090760" y="5177881"/>
            <a:ext cx="2989665" cy="861774"/>
          </a:xfrm>
          <a:prstGeom prst="rect">
            <a:avLst/>
          </a:prstGeom>
          <a:noFill/>
        </p:spPr>
        <p:txBody>
          <a:bodyPr wrap="none" rtlCol="0">
            <a:spAutoFit/>
          </a:bodyPr>
          <a:lstStyle/>
          <a:p>
            <a:pPr algn="ctr"/>
            <a:r>
              <a:rPr lang="ro-RO" dirty="0" smtClean="0">
                <a:solidFill>
                  <a:srgbClr val="0000CC"/>
                </a:solidFill>
              </a:rPr>
              <a:t>Daniel Ursescu</a:t>
            </a:r>
          </a:p>
          <a:p>
            <a:pPr algn="ctr"/>
            <a:endParaRPr lang="ro-RO" dirty="0" smtClean="0">
              <a:solidFill>
                <a:srgbClr val="0000CC"/>
              </a:solidFill>
            </a:endParaRPr>
          </a:p>
          <a:p>
            <a:pPr algn="ctr"/>
            <a:r>
              <a:rPr lang="ro-RO" sz="1400" i="1" dirty="0" smtClean="0">
                <a:solidFill>
                  <a:srgbClr val="0000CC"/>
                </a:solidFill>
              </a:rPr>
              <a:t>19.06.2014, DFT Seminar, IFIN-HH</a:t>
            </a:r>
            <a:endParaRPr lang="en-US" sz="1400" i="1" dirty="0">
              <a:solidFill>
                <a:srgbClr val="0000C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chemeClr val="bg2">
                    <a:lumMod val="90000"/>
                  </a:schemeClr>
                </a:solidFill>
                <a:latin typeface="Times New Roman" pitchFamily="18" charset="0"/>
                <a:cs typeface="Times New Roman" pitchFamily="18" charset="0"/>
              </a:rPr>
              <a:t>Laser </a:t>
            </a:r>
            <a:r>
              <a:rPr lang="ro-RO" sz="2400" i="1" dirty="0" err="1" smtClean="0">
                <a:solidFill>
                  <a:schemeClr val="bg2">
                    <a:lumMod val="90000"/>
                  </a:schemeClr>
                </a:solidFill>
                <a:latin typeface="Times New Roman" pitchFamily="18" charset="0"/>
                <a:cs typeface="Times New Roman" pitchFamily="18" charset="0"/>
              </a:rPr>
              <a:t>driven</a:t>
            </a:r>
            <a:r>
              <a:rPr lang="ro-RO" sz="2400" i="1" dirty="0" smtClean="0">
                <a:solidFill>
                  <a:schemeClr val="bg2">
                    <a:lumMod val="90000"/>
                  </a:schemeClr>
                </a:solidFill>
                <a:latin typeface="Times New Roman" pitchFamily="18" charset="0"/>
                <a:cs typeface="Times New Roman" pitchFamily="18" charset="0"/>
              </a:rPr>
              <a:t> </a:t>
            </a:r>
            <a:r>
              <a:rPr lang="ro-RO" sz="2400" i="1" dirty="0" err="1" smtClean="0">
                <a:solidFill>
                  <a:schemeClr val="bg2">
                    <a:lumMod val="90000"/>
                  </a:schemeClr>
                </a:solidFill>
                <a:latin typeface="Times New Roman" pitchFamily="18" charset="0"/>
                <a:cs typeface="Times New Roman" pitchFamily="18" charset="0"/>
              </a:rPr>
              <a:t>experiments</a:t>
            </a:r>
            <a:endParaRPr lang="ro-RO" sz="24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TDR1: Laser </a:t>
            </a:r>
            <a:r>
              <a:rPr lang="ro-RO" sz="2000" i="1" dirty="0" err="1" smtClean="0">
                <a:solidFill>
                  <a:schemeClr val="bg2">
                    <a:lumMod val="90000"/>
                  </a:schemeClr>
                </a:solidFill>
                <a:latin typeface="Times New Roman" pitchFamily="18" charset="0"/>
                <a:cs typeface="Times New Roman" pitchFamily="18" charset="0"/>
              </a:rPr>
              <a:t>driven</a:t>
            </a:r>
            <a:r>
              <a:rPr lang="ro-RO" sz="2000" i="1" dirty="0" smtClean="0">
                <a:solidFill>
                  <a:schemeClr val="bg2">
                    <a:lumMod val="90000"/>
                  </a:schemeClr>
                </a:solidFill>
                <a:latin typeface="Times New Roman" pitchFamily="18" charset="0"/>
                <a:cs typeface="Times New Roman" pitchFamily="18" charset="0"/>
              </a:rPr>
              <a:t> nuclear </a:t>
            </a:r>
            <a:r>
              <a:rPr lang="ro-RO" sz="2000" i="1" dirty="0" err="1" smtClean="0">
                <a:solidFill>
                  <a:schemeClr val="bg2">
                    <a:lumMod val="90000"/>
                  </a:schemeClr>
                </a:solidFill>
                <a:latin typeface="Times New Roman" pitchFamily="18" charset="0"/>
                <a:cs typeface="Times New Roman" pitchFamily="18" charset="0"/>
              </a:rPr>
              <a:t>physics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TDR2: </a:t>
            </a:r>
            <a:r>
              <a:rPr lang="ro-RO" sz="2000" i="1" dirty="0" err="1" smtClean="0">
                <a:solidFill>
                  <a:schemeClr val="bg2">
                    <a:lumMod val="90000"/>
                  </a:schemeClr>
                </a:solidFill>
                <a:latin typeface="Times New Roman" pitchFamily="18" charset="0"/>
                <a:cs typeface="Times New Roman" pitchFamily="18" charset="0"/>
              </a:rPr>
              <a:t>Strong</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field</a:t>
            </a:r>
            <a:r>
              <a:rPr lang="ro-RO" sz="2000" i="1" dirty="0" smtClean="0">
                <a:solidFill>
                  <a:schemeClr val="bg2">
                    <a:lumMod val="90000"/>
                  </a:schemeClr>
                </a:solidFill>
                <a:latin typeface="Times New Roman" pitchFamily="18" charset="0"/>
                <a:cs typeface="Times New Roman" pitchFamily="18" charset="0"/>
              </a:rPr>
              <a:t> QED</a:t>
            </a: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TDR3: </a:t>
            </a:r>
            <a:r>
              <a:rPr lang="ro-RO" sz="2000" i="1" dirty="0" err="1" smtClean="0">
                <a:solidFill>
                  <a:schemeClr val="bg2">
                    <a:lumMod val="90000"/>
                  </a:schemeClr>
                </a:solidFill>
                <a:latin typeface="Times New Roman" pitchFamily="18" charset="0"/>
                <a:cs typeface="Times New Roman" pitchFamily="18" charset="0"/>
              </a:rPr>
              <a:t>combined</a:t>
            </a:r>
            <a:r>
              <a:rPr lang="ro-RO" sz="2000" i="1" dirty="0" smtClean="0">
                <a:solidFill>
                  <a:schemeClr val="bg2">
                    <a:lumMod val="90000"/>
                  </a:schemeClr>
                </a:solidFill>
                <a:latin typeface="Times New Roman" pitchFamily="18" charset="0"/>
                <a:cs typeface="Times New Roman" pitchFamily="18" charset="0"/>
              </a:rPr>
              <a:t> laser gamma </a:t>
            </a:r>
            <a:r>
              <a:rPr lang="ro-RO" sz="2000" i="1" dirty="0" err="1" smtClean="0">
                <a:solidFill>
                  <a:schemeClr val="bg2">
                    <a:lumMod val="90000"/>
                  </a:schemeClr>
                </a:solidFill>
                <a:latin typeface="Times New Roman" pitchFamily="18" charset="0"/>
                <a:cs typeface="Times New Roman" pitchFamily="18" charset="0"/>
              </a:rPr>
              <a:t>experiments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TDR4: material </a:t>
            </a:r>
            <a:r>
              <a:rPr lang="ro-RO" sz="2000" i="1" dirty="0" err="1" smtClean="0">
                <a:solidFill>
                  <a:schemeClr val="bg2">
                    <a:lumMod val="90000"/>
                  </a:schemeClr>
                </a:solidFill>
                <a:latin typeface="Times New Roman" pitchFamily="18" charset="0"/>
                <a:cs typeface="Times New Roman" pitchFamily="18" charset="0"/>
              </a:rPr>
              <a:t>science</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and</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applications</a:t>
            </a:r>
            <a:r>
              <a:rPr lang="en-US" sz="2400" dirty="0" smtClean="0">
                <a:solidFill>
                  <a:schemeClr val="bg2">
                    <a:lumMod val="90000"/>
                  </a:schemeClr>
                </a:solidFill>
                <a:latin typeface="Times New Roman" pitchFamily="18" charset="0"/>
                <a:cs typeface="Times New Roman" pitchFamily="18" charset="0"/>
              </a:rPr>
              <a:t>    </a:t>
            </a:r>
            <a:endParaRPr lang="en-US" sz="2400" i="1" dirty="0" smtClean="0">
              <a:solidFill>
                <a:schemeClr val="bg2">
                  <a:lumMod val="9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57903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3555"/>
            <a:ext cx="8229600" cy="760413"/>
          </a:xfrm>
        </p:spPr>
        <p:txBody>
          <a:bodyPr rtlCol="0">
            <a:normAutofit fontScale="90000"/>
          </a:bodyPr>
          <a:lstStyle/>
          <a:p>
            <a:pPr eaLnBrk="1" fontAlgn="auto" hangingPunct="1">
              <a:spcAft>
                <a:spcPts val="0"/>
              </a:spcAft>
              <a:defRPr/>
            </a:pPr>
            <a:r>
              <a:rPr lang="en-US" dirty="0" smtClean="0"/>
              <a:t>                                      </a:t>
            </a:r>
            <a:endParaRPr lang="en-US" dirty="0"/>
          </a:p>
        </p:txBody>
      </p:sp>
      <p:cxnSp>
        <p:nvCxnSpPr>
          <p:cNvPr id="14" name="Straight Arrow Connector 13"/>
          <p:cNvCxnSpPr/>
          <p:nvPr/>
        </p:nvCxnSpPr>
        <p:spPr>
          <a:xfrm flipV="1">
            <a:off x="6270625" y="2833688"/>
            <a:ext cx="2246313" cy="13938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48133" name="Picture 16" descr="Screen Shot 2013-12-01 at 11.59.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123950"/>
            <a:ext cx="6011863"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17"/>
          <p:cNvSpPr txBox="1">
            <a:spLocks noChangeArrowheads="1"/>
          </p:cNvSpPr>
          <p:nvPr/>
        </p:nvSpPr>
        <p:spPr bwMode="auto">
          <a:xfrm rot="-1896596">
            <a:off x="6426969" y="3213300"/>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800" dirty="0" smtClean="0">
                <a:solidFill>
                  <a:srgbClr val="0000FF"/>
                </a:solidFill>
                <a:latin typeface="Helvetica" pitchFamily="34" charset="0"/>
                <a:cs typeface="Helvetica" pitchFamily="34" charset="0"/>
              </a:rPr>
              <a:t>to compressors</a:t>
            </a:r>
          </a:p>
        </p:txBody>
      </p:sp>
      <p:sp>
        <p:nvSpPr>
          <p:cNvPr id="48136" name="TextBox 19"/>
          <p:cNvSpPr txBox="1">
            <a:spLocks noChangeArrowheads="1"/>
          </p:cNvSpPr>
          <p:nvPr/>
        </p:nvSpPr>
        <p:spPr bwMode="auto">
          <a:xfrm>
            <a:off x="7343637" y="1855019"/>
            <a:ext cx="15541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800" i="1" dirty="0" smtClean="0">
                <a:solidFill>
                  <a:srgbClr val="0000FF"/>
                </a:solidFill>
                <a:latin typeface="Helvetica" pitchFamily="34" charset="0"/>
                <a:cs typeface="Helvetica" pitchFamily="34" charset="0"/>
              </a:rPr>
              <a:t>2  x   0.1 PW</a:t>
            </a:r>
          </a:p>
          <a:p>
            <a:pPr eaLnBrk="1" hangingPunct="1"/>
            <a:r>
              <a:rPr lang="en-US" sz="1800" i="1" dirty="0" smtClean="0">
                <a:solidFill>
                  <a:srgbClr val="0000FF"/>
                </a:solidFill>
                <a:latin typeface="Helvetica" pitchFamily="34" charset="0"/>
                <a:cs typeface="Helvetica" pitchFamily="34" charset="0"/>
              </a:rPr>
              <a:t>2  x   1    PW </a:t>
            </a:r>
          </a:p>
          <a:p>
            <a:pPr eaLnBrk="1" hangingPunct="1"/>
            <a:r>
              <a:rPr lang="en-US" sz="1800" i="1" dirty="0" smtClean="0">
                <a:solidFill>
                  <a:srgbClr val="0000FF"/>
                </a:solidFill>
                <a:latin typeface="Helvetica" pitchFamily="34" charset="0"/>
                <a:cs typeface="Helvetica" pitchFamily="34" charset="0"/>
              </a:rPr>
              <a:t>2  x 10    PW</a:t>
            </a:r>
          </a:p>
        </p:txBody>
      </p:sp>
      <p:sp>
        <p:nvSpPr>
          <p:cNvPr id="48137" name="Rectangle 20"/>
          <p:cNvSpPr>
            <a:spLocks noChangeArrowheads="1"/>
          </p:cNvSpPr>
          <p:nvPr/>
        </p:nvSpPr>
        <p:spPr bwMode="auto">
          <a:xfrm>
            <a:off x="1311275" y="466824"/>
            <a:ext cx="333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1" hangingPunct="1"/>
            <a:r>
              <a:rPr lang="en-US" i="1" dirty="0" smtClean="0">
                <a:solidFill>
                  <a:srgbClr val="000000"/>
                </a:solidFill>
                <a:latin typeface="Helvetica" pitchFamily="34" charset="0"/>
                <a:cs typeface="Helvetica" pitchFamily="34" charset="0"/>
              </a:rPr>
              <a:t>Provided by THALES - France</a:t>
            </a:r>
          </a:p>
        </p:txBody>
      </p:sp>
      <p:grpSp>
        <p:nvGrpSpPr>
          <p:cNvPr id="48131" name="Group 11"/>
          <p:cNvGrpSpPr>
            <a:grpSpLocks/>
          </p:cNvGrpSpPr>
          <p:nvPr/>
        </p:nvGrpSpPr>
        <p:grpSpPr bwMode="auto">
          <a:xfrm>
            <a:off x="2247397" y="3943992"/>
            <a:ext cx="4915882" cy="2495368"/>
            <a:chOff x="890278" y="3436770"/>
            <a:chExt cx="8063995" cy="2894878"/>
          </a:xfrm>
        </p:grpSpPr>
        <p:pic>
          <p:nvPicPr>
            <p:cNvPr id="11" name="Picture 4"/>
            <p:cNvPicPr>
              <a:picLocks noChangeAspect="1" noChangeArrowheads="1"/>
            </p:cNvPicPr>
            <p:nvPr/>
          </p:nvPicPr>
          <p:blipFill rotWithShape="1">
            <a:blip r:embed="rId3"/>
            <a:srcRect/>
            <a:stretch/>
          </p:blipFill>
          <p:spPr bwMode="auto">
            <a:xfrm>
              <a:off x="890278" y="3693881"/>
              <a:ext cx="8063995" cy="2637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Oval 4"/>
            <p:cNvSpPr/>
            <p:nvPr/>
          </p:nvSpPr>
          <p:spPr>
            <a:xfrm>
              <a:off x="2290641" y="3436770"/>
              <a:ext cx="2495885" cy="372969"/>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6" name="Parallelogram 5"/>
            <p:cNvSpPr/>
            <p:nvPr/>
          </p:nvSpPr>
          <p:spPr>
            <a:xfrm>
              <a:off x="6402818" y="3582784"/>
              <a:ext cx="630323" cy="258697"/>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
        <p:nvSpPr>
          <p:cNvPr id="48135" name="TextBox 18"/>
          <p:cNvSpPr txBox="1">
            <a:spLocks noChangeArrowheads="1"/>
          </p:cNvSpPr>
          <p:nvPr/>
        </p:nvSpPr>
        <p:spPr bwMode="auto">
          <a:xfrm>
            <a:off x="0" y="2336126"/>
            <a:ext cx="3595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800" i="1" dirty="0" smtClean="0">
                <a:solidFill>
                  <a:srgbClr val="000000"/>
                </a:solidFill>
                <a:latin typeface="Helvetica" pitchFamily="34" charset="0"/>
                <a:cs typeface="Helvetica" pitchFamily="34" charset="0"/>
              </a:rPr>
              <a:t>Based on the principle of OPCPA</a:t>
            </a:r>
          </a:p>
        </p:txBody>
      </p:sp>
    </p:spTree>
    <p:extLst>
      <p:ext uri="{BB962C8B-B14F-4D97-AF65-F5344CB8AC3E}">
        <p14:creationId xmlns:p14="http://schemas.microsoft.com/office/powerpoint/2010/main" val="31086597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additive="base">
                                        <p:cTn id="7" dur="500" fill="hold"/>
                                        <p:tgtEl>
                                          <p:spTgt spid="48131"/>
                                        </p:tgtEl>
                                        <p:attrNameLst>
                                          <p:attrName>ppt_x</p:attrName>
                                        </p:attrNameLst>
                                      </p:cBhvr>
                                      <p:tavLst>
                                        <p:tav tm="0">
                                          <p:val>
                                            <p:strVal val="#ppt_x"/>
                                          </p:val>
                                        </p:tav>
                                        <p:tav tm="100000">
                                          <p:val>
                                            <p:strVal val="#ppt_x"/>
                                          </p:val>
                                        </p:tav>
                                      </p:tavLst>
                                    </p:anim>
                                    <p:anim calcmode="lin" valueType="num">
                                      <p:cBhvr additive="base">
                                        <p:cTn id="8" dur="500" fill="hold"/>
                                        <p:tgtEl>
                                          <p:spTgt spid="481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481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043D6BB-43F0-4935-8E0E-EF7F5C157DF9}" type="slidenum">
              <a:rPr lang="en-US" smtClean="0"/>
              <a:pPr>
                <a:defRPr/>
              </a:pPr>
              <a:t>12</a:t>
            </a:fld>
            <a:endParaRPr lang="en-US"/>
          </a:p>
        </p:txBody>
      </p:sp>
      <p:pic>
        <p:nvPicPr>
          <p:cNvPr id="36866" name="Picture 2" descr="C:\Users\victor nicolae zamfi\Music\Documents\ELI\Pictures\SemnareContractLaser\Agerpres_7111118.JPG"/>
          <p:cNvPicPr>
            <a:picLocks noChangeAspect="1" noChangeArrowheads="1"/>
          </p:cNvPicPr>
          <p:nvPr/>
        </p:nvPicPr>
        <p:blipFill>
          <a:blip r:embed="rId2" cstate="print"/>
          <a:srcRect/>
          <a:stretch>
            <a:fillRect/>
          </a:stretch>
        </p:blipFill>
        <p:spPr bwMode="auto">
          <a:xfrm>
            <a:off x="1475656" y="1892289"/>
            <a:ext cx="7380312" cy="4934542"/>
          </a:xfrm>
          <a:prstGeom prst="rect">
            <a:avLst/>
          </a:prstGeom>
          <a:noFill/>
        </p:spPr>
      </p:pic>
      <p:sp>
        <p:nvSpPr>
          <p:cNvPr id="7" name="TextBox 6"/>
          <p:cNvSpPr txBox="1"/>
          <p:nvPr/>
        </p:nvSpPr>
        <p:spPr>
          <a:xfrm>
            <a:off x="2667000" y="228600"/>
            <a:ext cx="5867400" cy="461665"/>
          </a:xfrm>
          <a:prstGeom prst="rect">
            <a:avLst/>
          </a:prstGeom>
          <a:noFill/>
        </p:spPr>
        <p:txBody>
          <a:bodyPr wrap="square" rtlCol="0">
            <a:spAutoFit/>
          </a:bodyPr>
          <a:lstStyle/>
          <a:p>
            <a:r>
              <a:rPr lang="en-US" sz="2400" dirty="0" smtClean="0">
                <a:cs typeface="Arial" panose="020B0604020202020204" pitchFamily="34" charset="0"/>
              </a:rPr>
              <a:t>2x10PW Laser System</a:t>
            </a:r>
            <a:endParaRPr lang="en-US" sz="2400" dirty="0">
              <a:cs typeface="Arial" panose="020B0604020202020204" pitchFamily="34" charset="0"/>
            </a:endParaRPr>
          </a:p>
        </p:txBody>
      </p:sp>
      <p:sp>
        <p:nvSpPr>
          <p:cNvPr id="8" name="TextBox 7"/>
          <p:cNvSpPr txBox="1"/>
          <p:nvPr/>
        </p:nvSpPr>
        <p:spPr>
          <a:xfrm>
            <a:off x="1066800" y="1295400"/>
            <a:ext cx="7919989"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Thales </a:t>
            </a:r>
            <a:r>
              <a:rPr lang="en-US" sz="2400" dirty="0" err="1" smtClean="0">
                <a:latin typeface="Times New Roman" pitchFamily="18" charset="0"/>
                <a:cs typeface="Times New Roman" pitchFamily="18" charset="0"/>
              </a:rPr>
              <a:t>Optronique</a:t>
            </a:r>
            <a:r>
              <a:rPr lang="en-US" sz="2400" dirty="0" smtClean="0">
                <a:latin typeface="Times New Roman" pitchFamily="18" charset="0"/>
                <a:cs typeface="Times New Roman" pitchFamily="18" charset="0"/>
              </a:rPr>
              <a:t> SAS and S.C. Thales System Romania SRL</a:t>
            </a:r>
            <a:endParaRPr lang="en-US" sz="2400" dirty="0">
              <a:latin typeface="Times New Roman" pitchFamily="18" charset="0"/>
              <a:cs typeface="Times New Roman" pitchFamily="18" charset="0"/>
            </a:endParaRPr>
          </a:p>
        </p:txBody>
      </p:sp>
      <p:sp>
        <p:nvSpPr>
          <p:cNvPr id="10" name="Rectangle 9"/>
          <p:cNvSpPr/>
          <p:nvPr/>
        </p:nvSpPr>
        <p:spPr>
          <a:xfrm>
            <a:off x="7380312" y="6021288"/>
            <a:ext cx="1555234"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July 12</a:t>
            </a:r>
            <a:r>
              <a:rPr lang="en-US" baseline="30000" dirty="0" smtClean="0">
                <a:solidFill>
                  <a:schemeClr val="bg1"/>
                </a:solidFill>
                <a:latin typeface="Times New Roman" pitchFamily="18" charset="0"/>
                <a:cs typeface="Times New Roman" pitchFamily="18" charset="0"/>
              </a:rPr>
              <a:t>th</a:t>
            </a:r>
            <a:r>
              <a:rPr lang="en-US" dirty="0" smtClean="0">
                <a:solidFill>
                  <a:schemeClr val="bg1"/>
                </a:solidFill>
                <a:latin typeface="Times New Roman" pitchFamily="18" charset="0"/>
                <a:cs typeface="Times New Roman" pitchFamily="18" charset="0"/>
              </a:rPr>
              <a:t>, 2013</a:t>
            </a:r>
          </a:p>
        </p:txBody>
      </p:sp>
    </p:spTree>
    <p:extLst>
      <p:ext uri="{BB962C8B-B14F-4D97-AF65-F5344CB8AC3E}">
        <p14:creationId xmlns:p14="http://schemas.microsoft.com/office/powerpoint/2010/main" val="3206898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a:xfrm>
            <a:off x="683568" y="-18026"/>
            <a:ext cx="8229600" cy="998754"/>
          </a:xfrm>
        </p:spPr>
        <p:txBody>
          <a:bodyPr/>
          <a:lstStyle/>
          <a:p>
            <a:pPr>
              <a:defRPr/>
            </a:pPr>
            <a:r>
              <a:rPr lang="fr-FR" sz="2400" dirty="0" smtClean="0">
                <a:latin typeface="Arial" panose="020B0604020202020204" pitchFamily="34" charset="0"/>
                <a:cs typeface="Arial" panose="020B0604020202020204" pitchFamily="34" charset="0"/>
              </a:rPr>
              <a:t>Lay –out of the Laser –Gamma </a:t>
            </a:r>
            <a:r>
              <a:rPr lang="fr-FR" sz="2400" dirty="0" err="1" smtClean="0">
                <a:latin typeface="Arial" panose="020B0604020202020204" pitchFamily="34" charset="0"/>
                <a:cs typeface="Arial" panose="020B0604020202020204" pitchFamily="34" charset="0"/>
              </a:rPr>
              <a:t>Beam</a:t>
            </a:r>
            <a:r>
              <a:rPr lang="fr-FR" sz="2400" dirty="0" smtClean="0">
                <a:latin typeface="Arial" panose="020B0604020202020204" pitchFamily="34" charset="0"/>
                <a:cs typeface="Arial" panose="020B0604020202020204" pitchFamily="34" charset="0"/>
              </a:rPr>
              <a:t> </a:t>
            </a:r>
            <a:r>
              <a:rPr lang="ro-RO" sz="2400" dirty="0" smtClean="0">
                <a:latin typeface="Arial" panose="020B0604020202020204" pitchFamily="34" charset="0"/>
                <a:cs typeface="Arial" panose="020B0604020202020204" pitchFamily="34" charset="0"/>
              </a:rPr>
              <a:t/>
            </a:r>
            <a:br>
              <a:rPr lang="ro-RO" sz="2400" dirty="0" smtClean="0">
                <a:latin typeface="Arial" panose="020B0604020202020204" pitchFamily="34" charset="0"/>
                <a:cs typeface="Arial" panose="020B0604020202020204" pitchFamily="34" charset="0"/>
              </a:rPr>
            </a:br>
            <a:r>
              <a:rPr lang="fr-FR" sz="2400" dirty="0" smtClean="0">
                <a:latin typeface="Arial" panose="020B0604020202020204" pitchFamily="34" charset="0"/>
                <a:cs typeface="Arial" panose="020B0604020202020204" pitchFamily="34" charset="0"/>
              </a:rPr>
              <a:t>and </a:t>
            </a:r>
            <a:r>
              <a:rPr lang="fr-FR" sz="2400" dirty="0" err="1" smtClean="0">
                <a:latin typeface="Arial" panose="020B0604020202020204" pitchFamily="34" charset="0"/>
                <a:cs typeface="Arial" panose="020B0604020202020204" pitchFamily="34" charset="0"/>
              </a:rPr>
              <a:t>exp</a:t>
            </a:r>
            <a:r>
              <a:rPr lang="ro-RO" sz="2400" dirty="0" smtClean="0">
                <a:latin typeface="Arial" panose="020B0604020202020204" pitchFamily="34" charset="0"/>
                <a:cs typeface="Arial" panose="020B0604020202020204" pitchFamily="34" charset="0"/>
              </a:rPr>
              <a:t>e</a:t>
            </a:r>
            <a:r>
              <a:rPr lang="fr-FR" sz="2400" dirty="0" err="1" smtClean="0">
                <a:latin typeface="Arial" panose="020B0604020202020204" pitchFamily="34" charset="0"/>
                <a:cs typeface="Arial" panose="020B0604020202020204" pitchFamily="34" charset="0"/>
              </a:rPr>
              <a:t>rimental</a:t>
            </a:r>
            <a:r>
              <a:rPr lang="fr-FR" sz="2400" dirty="0" smtClean="0">
                <a:latin typeface="Arial" panose="020B0604020202020204" pitchFamily="34" charset="0"/>
                <a:cs typeface="Arial" panose="020B0604020202020204" pitchFamily="34" charset="0"/>
              </a:rPr>
              <a:t> halls at ELI-NP</a:t>
            </a:r>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30358"/>
            <a:ext cx="8712968" cy="4894986"/>
          </a:xfrm>
          <a:prstGeom prst="rect">
            <a:avLst/>
          </a:prstGeom>
          <a:noFill/>
          <a:ln>
            <a:noFill/>
          </a:ln>
          <a:effectLst>
            <a:outerShdw dist="17961" dir="2700000" algn="ctr" rotWithShape="0">
              <a:schemeClr val="tx2"/>
            </a:outerShdw>
          </a:effectLst>
          <a:scene3d>
            <a:camera prst="orthographicFront"/>
            <a:lightRig rig="chilly" dir="t">
              <a:rot lat="0" lon="0" rev="1800000"/>
            </a:lightRig>
          </a:scene3d>
          <a:sp3d extrusionH="44450" prstMaterial="softEdge">
            <a:bevelT w="25400" h="101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478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59216" cy="490066"/>
          </a:xfrm>
        </p:spPr>
        <p:txBody>
          <a:bodyPr/>
          <a:lstStyle/>
          <a:p>
            <a:r>
              <a:rPr lang="en-US" sz="2400" dirty="0" smtClean="0">
                <a:latin typeface="Arial" panose="020B0604020202020204" pitchFamily="34" charset="0"/>
                <a:cs typeface="Arial" panose="020B0604020202020204" pitchFamily="34" charset="0"/>
              </a:rPr>
              <a:t>Gamma Beam System</a:t>
            </a:r>
            <a:endParaRPr lang="en-US" sz="2400" dirty="0">
              <a:latin typeface="Arial" panose="020B0604020202020204" pitchFamily="34" charset="0"/>
              <a:cs typeface="Arial" panose="020B0604020202020204" pitchFamily="34" charset="0"/>
            </a:endParaRPr>
          </a:p>
        </p:txBody>
      </p:sp>
      <p:pic>
        <p:nvPicPr>
          <p:cNvPr id="221189" name="Picture 5" descr="C:\Users\victor nicolae zamfi\Music\Documents\ELI\Pictures\SemnareGamma\IMG_2128.JPG"/>
          <p:cNvPicPr>
            <a:picLocks noChangeAspect="1" noChangeArrowheads="1"/>
          </p:cNvPicPr>
          <p:nvPr/>
        </p:nvPicPr>
        <p:blipFill>
          <a:blip r:embed="rId2" cstate="print"/>
          <a:srcRect/>
          <a:stretch>
            <a:fillRect/>
          </a:stretch>
        </p:blipFill>
        <p:spPr bwMode="auto">
          <a:xfrm>
            <a:off x="2483768" y="1916832"/>
            <a:ext cx="6516216" cy="4867050"/>
          </a:xfrm>
          <a:prstGeom prst="rect">
            <a:avLst/>
          </a:prstGeom>
          <a:noFill/>
        </p:spPr>
      </p:pic>
      <p:sp>
        <p:nvSpPr>
          <p:cNvPr id="8" name="Rectangle 7"/>
          <p:cNvSpPr/>
          <p:nvPr/>
        </p:nvSpPr>
        <p:spPr>
          <a:xfrm>
            <a:off x="107504" y="1268760"/>
            <a:ext cx="9036496" cy="2400657"/>
          </a:xfrm>
          <a:prstGeom prst="rect">
            <a:avLst/>
          </a:prstGeom>
        </p:spPr>
        <p:txBody>
          <a:bodyPr wrap="square">
            <a:spAutoFit/>
          </a:bodyPr>
          <a:lstStyle/>
          <a:p>
            <a:pPr marL="0" indent="0" eaLnBrk="1" fontAlgn="auto" hangingPunct="1">
              <a:spcBef>
                <a:spcPts val="0"/>
              </a:spcBef>
              <a:spcAft>
                <a:spcPts val="0"/>
              </a:spcAft>
              <a:buNone/>
              <a:defRPr/>
            </a:pPr>
            <a:r>
              <a:rPr lang="en-US" sz="2400" dirty="0" err="1" smtClean="0">
                <a:latin typeface="Times New Roman" pitchFamily="18" charset="0"/>
                <a:cs typeface="Times New Roman" pitchFamily="18" charset="0"/>
              </a:rPr>
              <a:t>EuroGammaS</a:t>
            </a:r>
            <a:r>
              <a:rPr lang="en-US" sz="2400" dirty="0" smtClean="0">
                <a:latin typeface="Times New Roman" pitchFamily="18" charset="0"/>
                <a:cs typeface="Times New Roman" pitchFamily="18" charset="0"/>
              </a:rPr>
              <a:t> Association: </a:t>
            </a:r>
            <a:r>
              <a:rPr lang="en-US" sz="2400" dirty="0" err="1" smtClean="0">
                <a:latin typeface="Times New Roman" pitchFamily="18" charset="0"/>
                <a:cs typeface="Times New Roman" pitchFamily="18" charset="0"/>
              </a:rPr>
              <a:t>Instituto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Nazionale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Fisica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Nucleare</a:t>
            </a:r>
            <a:r>
              <a:rPr lang="en-US" sz="2400" dirty="0" smtClean="0">
                <a:latin typeface="Times New Roman" pitchFamily="18" charset="0"/>
                <a:cs typeface="Times New Roman" pitchFamily="18" charset="0"/>
              </a:rPr>
              <a:t> (Italy)</a:t>
            </a:r>
          </a:p>
          <a:p>
            <a:pPr>
              <a:spcBef>
                <a:spcPts val="0"/>
              </a:spcBef>
              <a:spcAft>
                <a:spcPts val="0"/>
              </a:spcAft>
              <a:buNone/>
            </a:pPr>
            <a:r>
              <a:rPr lang="en-US" dirty="0" smtClean="0">
                <a:latin typeface="Times New Roman" pitchFamily="18" charset="0"/>
                <a:cs typeface="Times New Roman" pitchFamily="18" charset="0"/>
              </a:rPr>
              <a:t>and   Research Institutions and Companies  from </a:t>
            </a:r>
          </a:p>
          <a:p>
            <a:pPr>
              <a:lnSpc>
                <a:spcPct val="150000"/>
              </a:lnSpc>
              <a:spcBef>
                <a:spcPts val="0"/>
              </a:spcBef>
              <a:spcAft>
                <a:spcPts val="0"/>
              </a:spcAft>
              <a:buNone/>
            </a:pPr>
            <a:r>
              <a:rPr lang="en-US" dirty="0" smtClean="0">
                <a:latin typeface="Times New Roman" pitchFamily="18" charset="0"/>
                <a:cs typeface="Times New Roman" pitchFamily="18" charset="0"/>
              </a:rPr>
              <a:t>Italy, France, </a:t>
            </a:r>
          </a:p>
          <a:p>
            <a:pPr>
              <a:lnSpc>
                <a:spcPct val="150000"/>
              </a:lnSpc>
              <a:spcBef>
                <a:spcPts val="0"/>
              </a:spcBef>
              <a:spcAft>
                <a:spcPts val="0"/>
              </a:spcAft>
              <a:buNone/>
            </a:pPr>
            <a:r>
              <a:rPr lang="en-US" dirty="0" smtClean="0">
                <a:latin typeface="Times New Roman" pitchFamily="18" charset="0"/>
                <a:cs typeface="Times New Roman" pitchFamily="18" charset="0"/>
              </a:rPr>
              <a:t>Sweden, UK, </a:t>
            </a:r>
          </a:p>
          <a:p>
            <a:pPr>
              <a:lnSpc>
                <a:spcPct val="150000"/>
              </a:lnSpc>
              <a:spcBef>
                <a:spcPts val="0"/>
              </a:spcBef>
              <a:spcAft>
                <a:spcPts val="0"/>
              </a:spcAft>
              <a:buNone/>
            </a:pPr>
            <a:r>
              <a:rPr lang="en-US" dirty="0" smtClean="0">
                <a:latin typeface="Times New Roman" pitchFamily="18" charset="0"/>
                <a:cs typeface="Times New Roman" pitchFamily="18" charset="0"/>
              </a:rPr>
              <a:t>Germany, Denmark, </a:t>
            </a:r>
          </a:p>
          <a:p>
            <a:pPr>
              <a:lnSpc>
                <a:spcPct val="150000"/>
              </a:lnSpc>
              <a:spcBef>
                <a:spcPts val="0"/>
              </a:spcBef>
              <a:spcAft>
                <a:spcPts val="0"/>
              </a:spcAft>
              <a:buNone/>
            </a:pPr>
            <a:r>
              <a:rPr lang="en-US" dirty="0" smtClean="0">
                <a:latin typeface="Times New Roman" pitchFamily="18" charset="0"/>
                <a:cs typeface="Times New Roman" pitchFamily="18" charset="0"/>
              </a:rPr>
              <a:t>Slovenia, Spain </a:t>
            </a:r>
            <a:endParaRPr lang="en-US" i="1" dirty="0" smtClean="0">
              <a:latin typeface="Times New Roman" pitchFamily="18" charset="0"/>
              <a:cs typeface="Times New Roman" pitchFamily="18" charset="0"/>
            </a:endParaRPr>
          </a:p>
        </p:txBody>
      </p:sp>
      <p:sp>
        <p:nvSpPr>
          <p:cNvPr id="9" name="TextBox 8"/>
          <p:cNvSpPr txBox="1"/>
          <p:nvPr/>
        </p:nvSpPr>
        <p:spPr>
          <a:xfrm>
            <a:off x="3059832" y="6309320"/>
            <a:ext cx="1787669" cy="369332"/>
          </a:xfrm>
          <a:prstGeom prst="rect">
            <a:avLst/>
          </a:prstGeom>
          <a:noFill/>
        </p:spPr>
        <p:txBody>
          <a:bodyPr wrap="none" rtlCol="0">
            <a:spAutoFit/>
          </a:bodyPr>
          <a:lstStyle/>
          <a:p>
            <a:r>
              <a:rPr lang="en-US" dirty="0" smtClean="0">
                <a:solidFill>
                  <a:schemeClr val="bg1"/>
                </a:solidFill>
              </a:rPr>
              <a:t>March 19, 2014</a:t>
            </a:r>
            <a:endParaRPr lang="en-US" dirty="0">
              <a:solidFill>
                <a:schemeClr val="bg1"/>
              </a:solidFill>
            </a:endParaRPr>
          </a:p>
        </p:txBody>
      </p:sp>
    </p:spTree>
    <p:extLst>
      <p:ext uri="{BB962C8B-B14F-4D97-AF65-F5344CB8AC3E}">
        <p14:creationId xmlns:p14="http://schemas.microsoft.com/office/powerpoint/2010/main" val="769037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760413"/>
          </a:xfrm>
        </p:spPr>
        <p:txBody>
          <a:bodyPr rtlCol="0">
            <a:normAutofit fontScale="90000"/>
          </a:bodyPr>
          <a:lstStyle/>
          <a:p>
            <a:pPr eaLnBrk="1" fontAlgn="auto" hangingPunct="1">
              <a:spcAft>
                <a:spcPts val="0"/>
              </a:spcAft>
              <a:defRPr/>
            </a:pPr>
            <a:r>
              <a:rPr lang="en-US" dirty="0"/>
              <a:t>ELI–NP Scientific Coordination</a:t>
            </a:r>
          </a:p>
        </p:txBody>
      </p:sp>
      <p:sp>
        <p:nvSpPr>
          <p:cNvPr id="13" name="Rectangle 12"/>
          <p:cNvSpPr/>
          <p:nvPr/>
        </p:nvSpPr>
        <p:spPr>
          <a:xfrm>
            <a:off x="269186" y="3024924"/>
            <a:ext cx="4381500" cy="2739211"/>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360000" lvl="1" indent="-342900" defTabSz="457200" eaLnBrk="1" fontAlgn="auto" hangingPunct="1">
              <a:spcBef>
                <a:spcPts val="0"/>
              </a:spcBef>
              <a:spcAft>
                <a:spcPts val="0"/>
              </a:spcAft>
              <a:buFontTx/>
              <a:buAutoNum type="arabicPeriod"/>
              <a:defRPr/>
            </a:pPr>
            <a:r>
              <a:rPr lang="en-US" sz="1600" b="1" dirty="0">
                <a:solidFill>
                  <a:srgbClr val="000090"/>
                </a:solidFill>
                <a:latin typeface="Helvetica Neue"/>
                <a:cs typeface="Helvetica Neue"/>
              </a:rPr>
              <a:t>Gamma Beam Delivery &amp; Diagnostics</a:t>
            </a:r>
          </a:p>
          <a:p>
            <a:pPr marL="342900" lvl="1" indent="-342900" defTabSz="457200" eaLnBrk="1" fontAlgn="auto" hangingPunct="1">
              <a:spcBef>
                <a:spcPts val="1200"/>
              </a:spcBef>
              <a:spcAft>
                <a:spcPts val="0"/>
              </a:spcAft>
              <a:buFontTx/>
              <a:buAutoNum type="arabicPeriod" startAt="2"/>
              <a:defRPr/>
            </a:pPr>
            <a:r>
              <a:rPr lang="en-US" sz="1600" b="1" dirty="0">
                <a:solidFill>
                  <a:srgbClr val="000090"/>
                </a:solidFill>
                <a:latin typeface="Helvetica Neue"/>
                <a:cs typeface="Helvetica Neue"/>
              </a:rPr>
              <a:t>NRF Experiments and applications</a:t>
            </a:r>
          </a:p>
          <a:p>
            <a:pPr marL="360000" lvl="1" indent="-342900" defTabSz="457200" eaLnBrk="1" fontAlgn="auto" hangingPunct="1">
              <a:spcBef>
                <a:spcPts val="1200"/>
              </a:spcBef>
              <a:spcAft>
                <a:spcPts val="0"/>
              </a:spcAft>
              <a:buFontTx/>
              <a:buAutoNum type="arabicPeriod" startAt="3"/>
              <a:defRPr/>
            </a:pPr>
            <a:r>
              <a:rPr lang="en-US" sz="1600" b="1" dirty="0">
                <a:solidFill>
                  <a:srgbClr val="000090"/>
                </a:solidFill>
                <a:latin typeface="Helvetica Neue"/>
                <a:cs typeface="Helvetica Neue"/>
              </a:rPr>
              <a:t>Photo–fission experiments</a:t>
            </a:r>
            <a:endParaRPr lang="en-US" sz="1600" b="1" dirty="0">
              <a:solidFill>
                <a:srgbClr val="008000"/>
              </a:solidFill>
              <a:latin typeface="Helvetica Neue"/>
              <a:cs typeface="Helvetica Neue"/>
            </a:endParaRPr>
          </a:p>
          <a:p>
            <a:pPr marL="360000" lvl="1" indent="-342900" defTabSz="457200" eaLnBrk="1" fontAlgn="auto" hangingPunct="1">
              <a:spcBef>
                <a:spcPts val="1200"/>
              </a:spcBef>
              <a:spcAft>
                <a:spcPts val="0"/>
              </a:spcAft>
              <a:buFontTx/>
              <a:buAutoNum type="arabicPeriod" startAt="4"/>
              <a:defRPr/>
            </a:pPr>
            <a:r>
              <a:rPr lang="en-US" sz="1600" b="1" dirty="0">
                <a:solidFill>
                  <a:srgbClr val="000090"/>
                </a:solidFill>
                <a:latin typeface="Helvetica Neue"/>
                <a:cs typeface="Helvetica Neue"/>
              </a:rPr>
              <a:t>(</a:t>
            </a:r>
            <a:r>
              <a:rPr lang="en-US" sz="1600" b="1" dirty="0" err="1">
                <a:solidFill>
                  <a:srgbClr val="000090"/>
                </a:solidFill>
                <a:latin typeface="Symbol" charset="2"/>
                <a:cs typeface="Symbol" charset="2"/>
              </a:rPr>
              <a:t>g</a:t>
            </a:r>
            <a:r>
              <a:rPr lang="en-US" sz="1600" b="1" dirty="0" err="1">
                <a:solidFill>
                  <a:srgbClr val="000090"/>
                </a:solidFill>
                <a:latin typeface="Helvetica Neue"/>
                <a:cs typeface="Helvetica Neue"/>
              </a:rPr>
              <a:t>,n</a:t>
            </a:r>
            <a:r>
              <a:rPr lang="en-US" sz="1600" b="1" dirty="0">
                <a:solidFill>
                  <a:srgbClr val="000090"/>
                </a:solidFill>
                <a:latin typeface="Helvetica Neue"/>
                <a:cs typeface="Helvetica Neue"/>
              </a:rPr>
              <a:t>) experiments</a:t>
            </a:r>
          </a:p>
          <a:p>
            <a:pPr marL="360000" lvl="1" indent="-342900" defTabSz="457200" eaLnBrk="1" fontAlgn="auto" hangingPunct="1">
              <a:spcBef>
                <a:spcPts val="1200"/>
              </a:spcBef>
              <a:spcAft>
                <a:spcPts val="0"/>
              </a:spcAft>
              <a:buFontTx/>
              <a:buAutoNum type="arabicPeriod" startAt="5"/>
              <a:defRPr/>
            </a:pPr>
            <a:r>
              <a:rPr lang="en-US" sz="1600" b="1" dirty="0">
                <a:solidFill>
                  <a:srgbClr val="000090"/>
                </a:solidFill>
                <a:latin typeface="Helvetica Neue"/>
                <a:cs typeface="Helvetica Neue"/>
              </a:rPr>
              <a:t>(</a:t>
            </a:r>
            <a:r>
              <a:rPr lang="en-US" sz="1600" b="1" dirty="0" err="1">
                <a:solidFill>
                  <a:srgbClr val="000090"/>
                </a:solidFill>
                <a:latin typeface="Symbol" charset="2"/>
                <a:cs typeface="Symbol" charset="2"/>
              </a:rPr>
              <a:t>g</a:t>
            </a:r>
            <a:r>
              <a:rPr lang="en-US" sz="1600" b="1" dirty="0" err="1">
                <a:solidFill>
                  <a:srgbClr val="000090"/>
                </a:solidFill>
                <a:latin typeface="Helvetica Neue"/>
                <a:cs typeface="Helvetica Neue"/>
              </a:rPr>
              <a:t>,p</a:t>
            </a:r>
            <a:r>
              <a:rPr lang="en-US" sz="1600" b="1" dirty="0">
                <a:solidFill>
                  <a:srgbClr val="000090"/>
                </a:solidFill>
                <a:latin typeface="Helvetica Neue"/>
                <a:cs typeface="Helvetica Neue"/>
              </a:rPr>
              <a:t>) experiments</a:t>
            </a:r>
          </a:p>
          <a:p>
            <a:pPr marL="360000" lvl="1" indent="-342900" defTabSz="457200" eaLnBrk="1" fontAlgn="auto" hangingPunct="1">
              <a:spcBef>
                <a:spcPts val="1200"/>
              </a:spcBef>
              <a:spcAft>
                <a:spcPts val="0"/>
              </a:spcAft>
              <a:buFontTx/>
              <a:buAutoNum type="arabicPeriod" startAt="6"/>
              <a:defRPr/>
            </a:pPr>
            <a:r>
              <a:rPr lang="en-US" sz="1600" b="1" dirty="0" smtClean="0">
                <a:solidFill>
                  <a:srgbClr val="000090"/>
                </a:solidFill>
                <a:latin typeface="Helvetica Neue"/>
                <a:cs typeface="Helvetica Neue"/>
              </a:rPr>
              <a:t>Applications</a:t>
            </a:r>
            <a:r>
              <a:rPr lang="ro-RO" sz="1600" b="1" dirty="0" smtClean="0">
                <a:solidFill>
                  <a:srgbClr val="000090"/>
                </a:solidFill>
                <a:latin typeface="Helvetica Neue"/>
                <a:cs typeface="Helvetica Neue"/>
              </a:rPr>
              <a:t>, </a:t>
            </a:r>
            <a:r>
              <a:rPr lang="ro-RO" sz="1600" b="1" dirty="0" err="1" smtClean="0">
                <a:solidFill>
                  <a:srgbClr val="000090"/>
                </a:solidFill>
                <a:latin typeface="Helvetica Neue"/>
                <a:cs typeface="Helvetica Neue"/>
              </a:rPr>
              <a:t>including</a:t>
            </a:r>
            <a:r>
              <a:rPr lang="ro-RO" sz="1600" b="1" dirty="0" smtClean="0">
                <a:solidFill>
                  <a:srgbClr val="000090"/>
                </a:solidFill>
                <a:latin typeface="Helvetica Neue"/>
                <a:cs typeface="Helvetica Neue"/>
              </a:rPr>
              <a:t> </a:t>
            </a:r>
            <a:r>
              <a:rPr lang="en-US" sz="1600" b="1" dirty="0">
                <a:solidFill>
                  <a:srgbClr val="000090"/>
                </a:solidFill>
                <a:latin typeface="Helvetica Neue"/>
                <a:cs typeface="Helvetica Neue"/>
              </a:rPr>
              <a:t>(</a:t>
            </a:r>
            <a:r>
              <a:rPr lang="en-US" sz="1600" b="1" dirty="0" smtClean="0">
                <a:solidFill>
                  <a:srgbClr val="000090"/>
                </a:solidFill>
                <a:latin typeface="Symbol" charset="2"/>
                <a:cs typeface="Symbol" charset="2"/>
              </a:rPr>
              <a:t>g</a:t>
            </a:r>
            <a:r>
              <a:rPr lang="en-US" sz="1600" b="1" dirty="0" smtClean="0">
                <a:solidFill>
                  <a:srgbClr val="000090"/>
                </a:solidFill>
                <a:latin typeface="Helvetica Neue"/>
                <a:cs typeface="Helvetica Neue"/>
              </a:rPr>
              <a:t>,</a:t>
            </a:r>
            <a:r>
              <a:rPr lang="ro-RO" sz="1600" b="1" dirty="0" smtClean="0">
                <a:solidFill>
                  <a:srgbClr val="000090"/>
                </a:solidFill>
                <a:latin typeface="Helvetica Neue"/>
                <a:cs typeface="Helvetica Neue"/>
              </a:rPr>
              <a:t>e+</a:t>
            </a:r>
            <a:r>
              <a:rPr lang="en-US" sz="1600" b="1" dirty="0" smtClean="0">
                <a:solidFill>
                  <a:srgbClr val="000090"/>
                </a:solidFill>
                <a:latin typeface="Helvetica Neue"/>
                <a:cs typeface="Helvetica Neue"/>
              </a:rPr>
              <a:t>)</a:t>
            </a:r>
            <a:endParaRPr lang="en-US" sz="1600" b="1" dirty="0">
              <a:solidFill>
                <a:srgbClr val="000090"/>
              </a:solidFill>
              <a:latin typeface="Helvetica Neue"/>
              <a:cs typeface="Helvetica Neue"/>
            </a:endParaRPr>
          </a:p>
          <a:p>
            <a:pPr marL="17100" lvl="1" algn="ctr" defTabSz="457200" eaLnBrk="1" fontAlgn="auto" hangingPunct="1">
              <a:spcBef>
                <a:spcPts val="1200"/>
              </a:spcBef>
              <a:spcAft>
                <a:spcPts val="0"/>
              </a:spcAft>
              <a:defRPr/>
            </a:pPr>
            <a:r>
              <a:rPr lang="en-US" sz="1600" b="1" dirty="0">
                <a:solidFill>
                  <a:srgbClr val="800000"/>
                </a:solidFill>
                <a:latin typeface="Helvetica Neue"/>
                <a:cs typeface="Helvetica Neue"/>
              </a:rPr>
              <a:t>Convener          local liaison</a:t>
            </a:r>
          </a:p>
        </p:txBody>
      </p:sp>
      <p:sp>
        <p:nvSpPr>
          <p:cNvPr id="14" name="Rectangle 13"/>
          <p:cNvSpPr/>
          <p:nvPr/>
        </p:nvSpPr>
        <p:spPr>
          <a:xfrm>
            <a:off x="3543300" y="810730"/>
            <a:ext cx="2159000" cy="36988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457200" eaLnBrk="1" fontAlgn="auto" hangingPunct="1">
              <a:spcBef>
                <a:spcPts val="0"/>
              </a:spcBef>
              <a:spcAft>
                <a:spcPts val="0"/>
              </a:spcAft>
              <a:defRPr/>
            </a:pPr>
            <a:r>
              <a:rPr lang="en-US" dirty="0">
                <a:solidFill>
                  <a:srgbClr val="000090"/>
                </a:solidFill>
                <a:latin typeface="Helvetica Neue"/>
                <a:cs typeface="Helvetica Neue"/>
              </a:rPr>
              <a:t>Scientific Director</a:t>
            </a:r>
          </a:p>
        </p:txBody>
      </p:sp>
      <p:sp>
        <p:nvSpPr>
          <p:cNvPr id="15" name="Rectangle 14"/>
          <p:cNvSpPr/>
          <p:nvPr/>
        </p:nvSpPr>
        <p:spPr>
          <a:xfrm>
            <a:off x="1057808" y="2563259"/>
            <a:ext cx="2748484"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defTabSz="457200" eaLnBrk="1" fontAlgn="auto" hangingPunct="1">
              <a:spcBef>
                <a:spcPts val="0"/>
              </a:spcBef>
              <a:spcAft>
                <a:spcPts val="0"/>
              </a:spcAft>
              <a:defRPr/>
            </a:pPr>
            <a:r>
              <a:rPr lang="en-US" b="1" dirty="0">
                <a:ln w="1905"/>
                <a:solidFill>
                  <a:srgbClr val="000090"/>
                </a:solidFill>
                <a:effectLst>
                  <a:innerShdw blurRad="69850" dist="43180" dir="5400000">
                    <a:srgbClr val="000000">
                      <a:alpha val="65000"/>
                    </a:srgbClr>
                  </a:innerShdw>
                </a:effectLst>
                <a:latin typeface="Helvetica Neue"/>
                <a:cs typeface="Helvetica Neue"/>
              </a:rPr>
              <a:t>Gamma Beams System</a:t>
            </a:r>
            <a:endParaRPr lang="en-US" dirty="0">
              <a:solidFill>
                <a:srgbClr val="000090"/>
              </a:solidFill>
            </a:endParaRPr>
          </a:p>
        </p:txBody>
      </p:sp>
      <p:sp>
        <p:nvSpPr>
          <p:cNvPr id="16" name="Rectangle 15"/>
          <p:cNvSpPr/>
          <p:nvPr/>
        </p:nvSpPr>
        <p:spPr>
          <a:xfrm>
            <a:off x="5337708" y="2580372"/>
            <a:ext cx="3074184" cy="369332"/>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none">
            <a:spAutoFit/>
          </a:bodyPr>
          <a:lstStyle/>
          <a:p>
            <a:pPr defTabSz="457200" eaLnBrk="1" fontAlgn="auto" hangingPunct="1">
              <a:spcBef>
                <a:spcPts val="0"/>
              </a:spcBef>
              <a:spcAft>
                <a:spcPts val="0"/>
              </a:spcAft>
              <a:defRPr/>
            </a:pPr>
            <a:r>
              <a:rPr lang="en-US" b="1" dirty="0">
                <a:ln w="1905"/>
                <a:solidFill>
                  <a:srgbClr val="FF0000"/>
                </a:solidFill>
                <a:effectLst>
                  <a:innerShdw blurRad="69850" dist="43180" dir="5400000">
                    <a:srgbClr val="000000">
                      <a:alpha val="65000"/>
                    </a:srgbClr>
                  </a:innerShdw>
                </a:effectLst>
                <a:latin typeface="Helvetica Neue"/>
                <a:cs typeface="Helvetica Neue"/>
              </a:rPr>
              <a:t>High–Power Laser System</a:t>
            </a:r>
            <a:endParaRPr lang="en-US" dirty="0">
              <a:solidFill>
                <a:srgbClr val="FF0000"/>
              </a:solidFill>
            </a:endParaRPr>
          </a:p>
        </p:txBody>
      </p:sp>
      <p:sp>
        <p:nvSpPr>
          <p:cNvPr id="17" name="Rectangle 16"/>
          <p:cNvSpPr/>
          <p:nvPr/>
        </p:nvSpPr>
        <p:spPr>
          <a:xfrm>
            <a:off x="5070475" y="3212648"/>
            <a:ext cx="3616325" cy="2339102"/>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a:spAutoFit/>
          </a:bodyPr>
          <a:lstStyle/>
          <a:p>
            <a:pPr marL="0" lvl="1" indent="-342900" defTabSz="457200" eaLnBrk="1" fontAlgn="auto" hangingPunct="1">
              <a:spcBef>
                <a:spcPts val="0"/>
              </a:spcBef>
              <a:spcAft>
                <a:spcPts val="0"/>
              </a:spcAft>
              <a:buFontTx/>
              <a:buAutoNum type="arabicPeriod"/>
              <a:defRPr/>
            </a:pPr>
            <a:r>
              <a:rPr lang="en-US" sz="1600" b="1" dirty="0">
                <a:solidFill>
                  <a:srgbClr val="FF0000"/>
                </a:solidFill>
                <a:latin typeface="Helvetica Neue"/>
                <a:cs typeface="Helvetica Neue"/>
              </a:rPr>
              <a:t>Laser delivery and beam lines</a:t>
            </a:r>
          </a:p>
          <a:p>
            <a:pPr marL="0" lvl="1" indent="-342900" defTabSz="457200" eaLnBrk="1" fontAlgn="auto" hangingPunct="1">
              <a:spcBef>
                <a:spcPts val="1200"/>
              </a:spcBef>
              <a:spcAft>
                <a:spcPts val="0"/>
              </a:spcAft>
              <a:buFontTx/>
              <a:buAutoNum type="arabicPeriod" startAt="2"/>
              <a:defRPr/>
            </a:pPr>
            <a:r>
              <a:rPr lang="en-US" sz="1600" b="1" dirty="0" smtClean="0">
                <a:solidFill>
                  <a:srgbClr val="FF0000"/>
                </a:solidFill>
                <a:latin typeface="Helvetica Neue"/>
                <a:cs typeface="Helvetica Neue"/>
              </a:rPr>
              <a:t>Laser Driven NP </a:t>
            </a:r>
            <a:r>
              <a:rPr lang="en-US" sz="1600" b="1" dirty="0">
                <a:solidFill>
                  <a:srgbClr val="FF0000"/>
                </a:solidFill>
                <a:latin typeface="Helvetica Neue"/>
                <a:cs typeface="Helvetica Neue"/>
              </a:rPr>
              <a:t>experiments</a:t>
            </a:r>
          </a:p>
          <a:p>
            <a:pPr marL="0" lvl="1" indent="-342900" defTabSz="457200" eaLnBrk="1" fontAlgn="auto" hangingPunct="1">
              <a:spcBef>
                <a:spcPts val="1200"/>
              </a:spcBef>
              <a:spcAft>
                <a:spcPts val="0"/>
              </a:spcAft>
              <a:buFontTx/>
              <a:buAutoNum type="arabicPeriod" startAt="3"/>
              <a:defRPr/>
            </a:pPr>
            <a:r>
              <a:rPr lang="en-US" sz="1600" b="1" dirty="0">
                <a:solidFill>
                  <a:srgbClr val="FF0000"/>
                </a:solidFill>
                <a:latin typeface="Helvetica Neue"/>
                <a:cs typeface="Helvetica Neue"/>
              </a:rPr>
              <a:t>Strong field QED</a:t>
            </a:r>
          </a:p>
          <a:p>
            <a:pPr marL="0" lvl="1" indent="-342900" defTabSz="457200" eaLnBrk="1" fontAlgn="auto" hangingPunct="1">
              <a:spcBef>
                <a:spcPts val="1200"/>
              </a:spcBef>
              <a:spcAft>
                <a:spcPts val="0"/>
              </a:spcAft>
              <a:buFontTx/>
              <a:buAutoNum type="arabicPeriod" startAt="4"/>
              <a:defRPr/>
            </a:pPr>
            <a:r>
              <a:rPr lang="en-US" sz="1600" b="1" dirty="0">
                <a:solidFill>
                  <a:srgbClr val="FF0000"/>
                </a:solidFill>
                <a:latin typeface="Helvetica Neue"/>
                <a:cs typeface="Helvetica Neue"/>
              </a:rPr>
              <a:t>Laser + Gamma interaction</a:t>
            </a:r>
          </a:p>
          <a:p>
            <a:pPr marL="0" lvl="1" indent="-342900" defTabSz="457200" eaLnBrk="1" fontAlgn="auto" hangingPunct="1">
              <a:spcBef>
                <a:spcPts val="1200"/>
              </a:spcBef>
              <a:spcAft>
                <a:spcPts val="0"/>
              </a:spcAft>
              <a:buFontTx/>
              <a:buAutoNum type="arabicPeriod" startAt="4"/>
              <a:defRPr/>
            </a:pPr>
            <a:r>
              <a:rPr lang="en-US" sz="1600" b="1" dirty="0" smtClean="0">
                <a:solidFill>
                  <a:srgbClr val="FF0000"/>
                </a:solidFill>
                <a:latin typeface="Helvetica Neue"/>
                <a:cs typeface="Helvetica Neue"/>
              </a:rPr>
              <a:t>Applications</a:t>
            </a:r>
            <a:endParaRPr lang="en-US" sz="1600" b="1" dirty="0">
              <a:solidFill>
                <a:srgbClr val="FF0000"/>
              </a:solidFill>
              <a:latin typeface="Helvetica Neue"/>
              <a:cs typeface="Helvetica Neue"/>
            </a:endParaRPr>
          </a:p>
          <a:p>
            <a:pPr marL="0" lvl="1" algn="ctr" defTabSz="457200" eaLnBrk="1" fontAlgn="auto" hangingPunct="1">
              <a:spcBef>
                <a:spcPts val="1200"/>
              </a:spcBef>
              <a:spcAft>
                <a:spcPts val="0"/>
              </a:spcAft>
              <a:defRPr/>
            </a:pPr>
            <a:r>
              <a:rPr lang="en-US" sz="1600" b="1" dirty="0">
                <a:solidFill>
                  <a:srgbClr val="800000"/>
                </a:solidFill>
                <a:latin typeface="Helvetica Neue"/>
                <a:cs typeface="Helvetica Neue"/>
              </a:rPr>
              <a:t>Convener          local liaison</a:t>
            </a:r>
          </a:p>
        </p:txBody>
      </p:sp>
      <p:sp>
        <p:nvSpPr>
          <p:cNvPr id="8" name="Rectangle 7"/>
          <p:cNvSpPr/>
          <p:nvPr/>
        </p:nvSpPr>
        <p:spPr>
          <a:xfrm>
            <a:off x="3730092" y="1592331"/>
            <a:ext cx="2159000" cy="923330"/>
          </a:xfrm>
          <a:prstGeom prst="rect">
            <a:avLst/>
          </a:prstGeom>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457200" eaLnBrk="1" fontAlgn="auto" hangingPunct="1">
              <a:spcBef>
                <a:spcPts val="0"/>
              </a:spcBef>
              <a:spcAft>
                <a:spcPts val="0"/>
              </a:spcAft>
              <a:defRPr/>
            </a:pPr>
            <a:r>
              <a:rPr lang="en-US" dirty="0">
                <a:solidFill>
                  <a:srgbClr val="000090"/>
                </a:solidFill>
                <a:latin typeface="Helvetica Neue"/>
                <a:cs typeface="Helvetica Neue"/>
              </a:rPr>
              <a:t>International </a:t>
            </a:r>
            <a:r>
              <a:rPr lang="en-US" dirty="0" smtClean="0">
                <a:solidFill>
                  <a:srgbClr val="000090"/>
                </a:solidFill>
                <a:latin typeface="Helvetica Neue"/>
                <a:cs typeface="Helvetica Neue"/>
              </a:rPr>
              <a:t>Workgroups for TDR’s</a:t>
            </a:r>
            <a:endParaRPr lang="en-US" i="1" dirty="0">
              <a:solidFill>
                <a:srgbClr val="FF0000"/>
              </a:solidFill>
              <a:latin typeface="Helvetica Neue"/>
              <a:cs typeface="Helvetica Neue"/>
            </a:endParaRPr>
          </a:p>
        </p:txBody>
      </p:sp>
      <p:cxnSp>
        <p:nvCxnSpPr>
          <p:cNvPr id="5" name="Straight Arrow Connector 4"/>
          <p:cNvCxnSpPr>
            <a:stCxn id="8" idx="1"/>
            <a:endCxn id="15" idx="0"/>
          </p:cNvCxnSpPr>
          <p:nvPr/>
        </p:nvCxnSpPr>
        <p:spPr>
          <a:xfrm flipH="1">
            <a:off x="2432050" y="2053996"/>
            <a:ext cx="1298042" cy="509263"/>
          </a:xfrm>
          <a:prstGeom prst="straightConnector1">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889092" y="1869329"/>
            <a:ext cx="925286" cy="646332"/>
          </a:xfrm>
          <a:prstGeom prst="straightConnector1">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637986" y="1009719"/>
            <a:ext cx="25400" cy="58261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516216" y="5373216"/>
            <a:ext cx="495300" cy="0"/>
          </a:xfrm>
          <a:prstGeom prst="straightConnector1">
            <a:avLst/>
          </a:prstGeom>
          <a:ln>
            <a:solidFill>
              <a:srgbClr val="8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57808" y="5892336"/>
            <a:ext cx="6970576" cy="8490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Engineering bureau : Building </a:t>
            </a:r>
            <a:r>
              <a:rPr lang="en-US" b="1" dirty="0" err="1" smtClean="0">
                <a:solidFill>
                  <a:schemeClr val="tx1"/>
                </a:solidFill>
              </a:rPr>
              <a:t>Interface&amp;Transversal</a:t>
            </a:r>
            <a:r>
              <a:rPr lang="en-US" b="1" dirty="0" smtClean="0">
                <a:solidFill>
                  <a:schemeClr val="tx1"/>
                </a:solidFill>
              </a:rPr>
              <a:t> Technical proposals</a:t>
            </a:r>
          </a:p>
          <a:p>
            <a:pPr algn="ctr"/>
            <a:r>
              <a:rPr lang="en-US" b="1" dirty="0" smtClean="0">
                <a:solidFill>
                  <a:schemeClr val="tx1"/>
                </a:solidFill>
              </a:rPr>
              <a:t>Safety RP Dosimetry, Vacuum, Control system </a:t>
            </a:r>
          </a:p>
          <a:p>
            <a:pPr algn="ctr"/>
            <a:r>
              <a:rPr lang="en-US" b="1" dirty="0" smtClean="0">
                <a:solidFill>
                  <a:schemeClr val="tx1"/>
                </a:solidFill>
              </a:rPr>
              <a:t>Alignments,</a:t>
            </a:r>
            <a:r>
              <a:rPr lang="ro-RO" b="1" dirty="0" smtClean="0">
                <a:solidFill>
                  <a:schemeClr val="tx1"/>
                </a:solidFill>
              </a:rPr>
              <a:t> </a:t>
            </a:r>
            <a:r>
              <a:rPr lang="en-US" b="1" dirty="0" smtClean="0">
                <a:solidFill>
                  <a:schemeClr val="tx1"/>
                </a:solidFill>
              </a:rPr>
              <a:t>Laboratories, Utilities</a:t>
            </a:r>
          </a:p>
        </p:txBody>
      </p:sp>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5493524"/>
            <a:ext cx="73818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11582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Laser </a:t>
            </a:r>
            <a:r>
              <a:rPr lang="ro-RO" sz="2400" i="1" dirty="0" err="1" smtClean="0">
                <a:solidFill>
                  <a:srgbClr val="FF0000"/>
                </a:solidFill>
                <a:latin typeface="Times New Roman" pitchFamily="18" charset="0"/>
                <a:cs typeface="Times New Roman" pitchFamily="18" charset="0"/>
              </a:rPr>
              <a:t>driven</a:t>
            </a:r>
            <a:r>
              <a:rPr lang="ro-RO" sz="2400" i="1" dirty="0" smtClean="0">
                <a:solidFill>
                  <a:srgbClr val="FF0000"/>
                </a:solidFill>
                <a:latin typeface="Times New Roman" pitchFamily="18" charset="0"/>
                <a:cs typeface="Times New Roman" pitchFamily="18" charset="0"/>
              </a:rPr>
              <a:t> </a:t>
            </a:r>
            <a:r>
              <a:rPr lang="ro-RO" sz="2400" i="1" dirty="0" err="1" smtClean="0">
                <a:solidFill>
                  <a:srgbClr val="FF0000"/>
                </a:solidFill>
                <a:latin typeface="Times New Roman" pitchFamily="18" charset="0"/>
                <a:cs typeface="Times New Roman" pitchFamily="18" charset="0"/>
              </a:rPr>
              <a:t>experiments</a:t>
            </a:r>
            <a:endParaRPr lang="ro-RO" sz="24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TDR1: Laser </a:t>
            </a:r>
            <a:r>
              <a:rPr lang="ro-RO" sz="2000" i="1" dirty="0" err="1" smtClean="0">
                <a:solidFill>
                  <a:schemeClr val="bg2">
                    <a:lumMod val="90000"/>
                  </a:schemeClr>
                </a:solidFill>
                <a:latin typeface="Times New Roman" pitchFamily="18" charset="0"/>
                <a:cs typeface="Times New Roman" pitchFamily="18" charset="0"/>
              </a:rPr>
              <a:t>driven</a:t>
            </a:r>
            <a:r>
              <a:rPr lang="ro-RO" sz="2000" i="1" dirty="0" smtClean="0">
                <a:solidFill>
                  <a:schemeClr val="bg2">
                    <a:lumMod val="90000"/>
                  </a:schemeClr>
                </a:solidFill>
                <a:latin typeface="Times New Roman" pitchFamily="18" charset="0"/>
                <a:cs typeface="Times New Roman" pitchFamily="18" charset="0"/>
              </a:rPr>
              <a:t> nuclear </a:t>
            </a:r>
            <a:r>
              <a:rPr lang="ro-RO" sz="2000" i="1" dirty="0" err="1" smtClean="0">
                <a:solidFill>
                  <a:schemeClr val="bg2">
                    <a:lumMod val="90000"/>
                  </a:schemeClr>
                </a:solidFill>
                <a:latin typeface="Times New Roman" pitchFamily="18" charset="0"/>
                <a:cs typeface="Times New Roman" pitchFamily="18" charset="0"/>
              </a:rPr>
              <a:t>physics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TDR2: </a:t>
            </a:r>
            <a:r>
              <a:rPr lang="ro-RO" sz="2000" i="1" dirty="0" err="1" smtClean="0">
                <a:solidFill>
                  <a:schemeClr val="bg2">
                    <a:lumMod val="90000"/>
                  </a:schemeClr>
                </a:solidFill>
                <a:latin typeface="Times New Roman" pitchFamily="18" charset="0"/>
                <a:cs typeface="Times New Roman" pitchFamily="18" charset="0"/>
              </a:rPr>
              <a:t>Strong</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field</a:t>
            </a:r>
            <a:r>
              <a:rPr lang="ro-RO" sz="2000" i="1" dirty="0" smtClean="0">
                <a:solidFill>
                  <a:schemeClr val="bg2">
                    <a:lumMod val="90000"/>
                  </a:schemeClr>
                </a:solidFill>
                <a:latin typeface="Times New Roman" pitchFamily="18" charset="0"/>
                <a:cs typeface="Times New Roman" pitchFamily="18" charset="0"/>
              </a:rPr>
              <a:t> QED</a:t>
            </a: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TDR3: </a:t>
            </a:r>
            <a:r>
              <a:rPr lang="ro-RO" sz="2000" i="1" dirty="0" err="1" smtClean="0">
                <a:solidFill>
                  <a:schemeClr val="bg2">
                    <a:lumMod val="90000"/>
                  </a:schemeClr>
                </a:solidFill>
                <a:latin typeface="Times New Roman" pitchFamily="18" charset="0"/>
                <a:cs typeface="Times New Roman" pitchFamily="18" charset="0"/>
              </a:rPr>
              <a:t>combined</a:t>
            </a:r>
            <a:r>
              <a:rPr lang="ro-RO" sz="2000" i="1" dirty="0" smtClean="0">
                <a:solidFill>
                  <a:schemeClr val="bg2">
                    <a:lumMod val="90000"/>
                  </a:schemeClr>
                </a:solidFill>
                <a:latin typeface="Times New Roman" pitchFamily="18" charset="0"/>
                <a:cs typeface="Times New Roman" pitchFamily="18" charset="0"/>
              </a:rPr>
              <a:t> laser gamma </a:t>
            </a:r>
            <a:r>
              <a:rPr lang="ro-RO" sz="2000" i="1" dirty="0" err="1" smtClean="0">
                <a:solidFill>
                  <a:schemeClr val="bg2">
                    <a:lumMod val="90000"/>
                  </a:schemeClr>
                </a:solidFill>
                <a:latin typeface="Times New Roman" pitchFamily="18" charset="0"/>
                <a:cs typeface="Times New Roman" pitchFamily="18" charset="0"/>
              </a:rPr>
              <a:t>experiments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TDR4: material </a:t>
            </a:r>
            <a:r>
              <a:rPr lang="ro-RO" sz="2000" i="1" dirty="0" err="1" smtClean="0">
                <a:solidFill>
                  <a:schemeClr val="bg2">
                    <a:lumMod val="90000"/>
                  </a:schemeClr>
                </a:solidFill>
                <a:latin typeface="Times New Roman" pitchFamily="18" charset="0"/>
                <a:cs typeface="Times New Roman" pitchFamily="18" charset="0"/>
              </a:rPr>
              <a:t>science</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and</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applications</a:t>
            </a:r>
            <a:r>
              <a:rPr lang="en-US" sz="2400" dirty="0" smtClean="0">
                <a:solidFill>
                  <a:schemeClr val="bg2">
                    <a:lumMod val="90000"/>
                  </a:schemeClr>
                </a:solidFill>
                <a:latin typeface="Times New Roman" pitchFamily="18" charset="0"/>
                <a:cs typeface="Times New Roman" pitchFamily="18" charset="0"/>
              </a:rPr>
              <a:t>    </a:t>
            </a:r>
            <a:endParaRPr lang="en-US" sz="2400" i="1" dirty="0" smtClean="0">
              <a:solidFill>
                <a:schemeClr val="bg2">
                  <a:lumMod val="9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07239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268760"/>
            <a:ext cx="7560840" cy="5170646"/>
          </a:xfrm>
          <a:prstGeom prst="rect">
            <a:avLst/>
          </a:prstGeom>
        </p:spPr>
        <p:txBody>
          <a:bodyPr wrap="square">
            <a:spAutoFit/>
          </a:bodyPr>
          <a:lstStyle/>
          <a:p>
            <a:pPr lvl="0"/>
            <a:endParaRPr lang="en-US" sz="1400" b="1" dirty="0" smtClean="0"/>
          </a:p>
          <a:p>
            <a:pPr marL="285750" lvl="0" indent="-285750" algn="just">
              <a:buFont typeface="Courier New" panose="02070309020205020404" pitchFamily="49" charset="0"/>
              <a:buChar char="o"/>
            </a:pPr>
            <a:r>
              <a:rPr lang="en-US" b="1" dirty="0" smtClean="0">
                <a:solidFill>
                  <a:schemeClr val="tx2"/>
                </a:solidFill>
              </a:rPr>
              <a:t>TDR </a:t>
            </a:r>
            <a:r>
              <a:rPr lang="en-US" b="1" dirty="0">
                <a:solidFill>
                  <a:schemeClr val="tx2"/>
                </a:solidFill>
              </a:rPr>
              <a:t>Laser Beams </a:t>
            </a:r>
            <a:r>
              <a:rPr lang="en-US" b="1" dirty="0" smtClean="0">
                <a:solidFill>
                  <a:schemeClr val="tx2"/>
                </a:solidFill>
              </a:rPr>
              <a:t>Delivery</a:t>
            </a:r>
            <a:r>
              <a:rPr lang="ro-RO" b="1" dirty="0" smtClean="0">
                <a:solidFill>
                  <a:schemeClr val="tx2"/>
                </a:solidFill>
              </a:rPr>
              <a:t>:</a:t>
            </a:r>
            <a:r>
              <a:rPr lang="en-US" b="1" dirty="0" smtClean="0">
                <a:solidFill>
                  <a:schemeClr val="tx2"/>
                </a:solidFill>
              </a:rPr>
              <a:t> </a:t>
            </a:r>
            <a:r>
              <a:rPr lang="en-US" b="1" dirty="0" smtClean="0">
                <a:solidFill>
                  <a:srgbClr val="C00000"/>
                </a:solidFill>
              </a:rPr>
              <a:t>convener </a:t>
            </a:r>
            <a:r>
              <a:rPr lang="en-US" b="1" dirty="0">
                <a:solidFill>
                  <a:srgbClr val="C00000"/>
                </a:solidFill>
              </a:rPr>
              <a:t>Gilles Cheriaux (LOA, France</a:t>
            </a:r>
            <a:r>
              <a:rPr lang="en-US" b="1" dirty="0" smtClean="0">
                <a:solidFill>
                  <a:srgbClr val="C00000"/>
                </a:solidFill>
              </a:rPr>
              <a:t>)</a:t>
            </a:r>
            <a:r>
              <a:rPr lang="ro-RO" b="1" dirty="0" smtClean="0">
                <a:solidFill>
                  <a:srgbClr val="C00000"/>
                </a:solidFill>
              </a:rPr>
              <a:t> </a:t>
            </a:r>
          </a:p>
          <a:p>
            <a:pPr marL="285750" lvl="0" indent="-285750" algn="just">
              <a:buFont typeface="Courier New" panose="02070309020205020404" pitchFamily="49" charset="0"/>
              <a:buChar char="o"/>
            </a:pPr>
            <a:r>
              <a:rPr lang="en-US" b="1" dirty="0" smtClean="0">
                <a:solidFill>
                  <a:schemeClr val="tx2"/>
                </a:solidFill>
              </a:rPr>
              <a:t>TDR1</a:t>
            </a:r>
            <a:r>
              <a:rPr lang="ro-RO" b="1" dirty="0" smtClean="0">
                <a:solidFill>
                  <a:schemeClr val="tx2"/>
                </a:solidFill>
              </a:rPr>
              <a:t>:</a:t>
            </a:r>
            <a:r>
              <a:rPr lang="en-US" b="1" dirty="0" smtClean="0">
                <a:solidFill>
                  <a:schemeClr val="tx2"/>
                </a:solidFill>
              </a:rPr>
              <a:t> </a:t>
            </a:r>
            <a:r>
              <a:rPr lang="en-US" b="1" dirty="0">
                <a:solidFill>
                  <a:schemeClr val="tx2"/>
                </a:solidFill>
              </a:rPr>
              <a:t>Laser Driven Nuclear Physics – </a:t>
            </a:r>
            <a:r>
              <a:rPr lang="en-US" b="1" dirty="0">
                <a:solidFill>
                  <a:srgbClr val="C00000"/>
                </a:solidFill>
              </a:rPr>
              <a:t>convener Markus Roth (TU Darmstadt, Germany) </a:t>
            </a:r>
            <a:r>
              <a:rPr lang="en-US" b="1" dirty="0" smtClean="0">
                <a:solidFill>
                  <a:srgbClr val="C00000"/>
                </a:solidFill>
              </a:rPr>
              <a:t> </a:t>
            </a:r>
            <a:endParaRPr lang="fr-FR" b="1" dirty="0">
              <a:solidFill>
                <a:srgbClr val="C00000"/>
              </a:solidFill>
            </a:endParaRPr>
          </a:p>
          <a:p>
            <a:pPr marL="285750" lvl="0" indent="-285750" algn="just">
              <a:buFont typeface="Courier New" panose="02070309020205020404" pitchFamily="49" charset="0"/>
              <a:buChar char="o"/>
            </a:pPr>
            <a:r>
              <a:rPr lang="en-US" b="1" dirty="0" smtClean="0">
                <a:solidFill>
                  <a:schemeClr val="tx2"/>
                </a:solidFill>
              </a:rPr>
              <a:t>TDR2</a:t>
            </a:r>
            <a:r>
              <a:rPr lang="ro-RO" b="1" dirty="0" smtClean="0">
                <a:solidFill>
                  <a:schemeClr val="tx2"/>
                </a:solidFill>
              </a:rPr>
              <a:t>:</a:t>
            </a:r>
            <a:r>
              <a:rPr lang="en-US" b="1" dirty="0" smtClean="0">
                <a:solidFill>
                  <a:schemeClr val="tx2"/>
                </a:solidFill>
              </a:rPr>
              <a:t> </a:t>
            </a:r>
            <a:r>
              <a:rPr lang="en-US" b="1" dirty="0">
                <a:solidFill>
                  <a:schemeClr val="tx2"/>
                </a:solidFill>
              </a:rPr>
              <a:t>Strong Field QED – </a:t>
            </a:r>
            <a:r>
              <a:rPr lang="en-US" b="1" dirty="0">
                <a:solidFill>
                  <a:srgbClr val="C00000"/>
                </a:solidFill>
              </a:rPr>
              <a:t>convener Paul McKenna, (SUPA, UK</a:t>
            </a:r>
            <a:r>
              <a:rPr lang="en-US" b="1" dirty="0" smtClean="0">
                <a:solidFill>
                  <a:srgbClr val="C00000"/>
                </a:solidFill>
              </a:rPr>
              <a:t>)</a:t>
            </a:r>
            <a:endParaRPr lang="fr-FR" b="1" dirty="0">
              <a:solidFill>
                <a:srgbClr val="C00000"/>
              </a:solidFill>
            </a:endParaRPr>
          </a:p>
          <a:p>
            <a:pPr marL="285750" lvl="0" indent="-285750" algn="just">
              <a:buFont typeface="Courier New" panose="02070309020205020404" pitchFamily="49" charset="0"/>
              <a:buChar char="o"/>
            </a:pPr>
            <a:r>
              <a:rPr lang="en-US" b="1" dirty="0" smtClean="0">
                <a:solidFill>
                  <a:schemeClr val="tx2"/>
                </a:solidFill>
              </a:rPr>
              <a:t>TDR3:</a:t>
            </a:r>
            <a:r>
              <a:rPr lang="ro-RO" b="1" dirty="0" smtClean="0">
                <a:solidFill>
                  <a:schemeClr val="tx2"/>
                </a:solidFill>
              </a:rPr>
              <a:t> </a:t>
            </a:r>
            <a:r>
              <a:rPr lang="en-US" b="1" dirty="0" smtClean="0">
                <a:solidFill>
                  <a:schemeClr val="tx2"/>
                </a:solidFill>
              </a:rPr>
              <a:t>Combined </a:t>
            </a:r>
            <a:r>
              <a:rPr lang="en-US" b="1" dirty="0">
                <a:solidFill>
                  <a:schemeClr val="tx2"/>
                </a:solidFill>
              </a:rPr>
              <a:t>Laser-Gamma experiments – </a:t>
            </a:r>
            <a:r>
              <a:rPr lang="en-US" b="1" dirty="0">
                <a:solidFill>
                  <a:srgbClr val="C00000"/>
                </a:solidFill>
              </a:rPr>
              <a:t>convener Kensuke Homma (Hiroshima University, Japan) </a:t>
            </a:r>
            <a:endParaRPr lang="ro-RO" b="1" dirty="0" smtClean="0">
              <a:solidFill>
                <a:srgbClr val="C00000"/>
              </a:solidFill>
            </a:endParaRPr>
          </a:p>
          <a:p>
            <a:pPr marL="285750" lvl="0" indent="-285750" algn="just">
              <a:buFont typeface="Courier New" panose="02070309020205020404" pitchFamily="49" charset="0"/>
              <a:buChar char="o"/>
            </a:pPr>
            <a:r>
              <a:rPr lang="en-US" b="1" dirty="0" smtClean="0">
                <a:solidFill>
                  <a:schemeClr val="tx2"/>
                </a:solidFill>
              </a:rPr>
              <a:t>TDR4</a:t>
            </a:r>
            <a:r>
              <a:rPr lang="en-US" b="1" dirty="0">
                <a:solidFill>
                  <a:schemeClr val="tx2"/>
                </a:solidFill>
              </a:rPr>
              <a:t>: Irradiated Materials Science – </a:t>
            </a:r>
            <a:r>
              <a:rPr lang="en-US" b="1" dirty="0">
                <a:solidFill>
                  <a:srgbClr val="C00000"/>
                </a:solidFill>
              </a:rPr>
              <a:t>convener Marilena Tomut (GSI, Germany</a:t>
            </a:r>
            <a:r>
              <a:rPr lang="en-US" b="1" dirty="0" smtClean="0">
                <a:solidFill>
                  <a:srgbClr val="C00000"/>
                </a:solidFill>
              </a:rPr>
              <a:t>)</a:t>
            </a:r>
            <a:endParaRPr lang="ro-RO" b="1" dirty="0" smtClean="0">
              <a:solidFill>
                <a:srgbClr val="C00000"/>
              </a:solidFill>
            </a:endParaRPr>
          </a:p>
          <a:p>
            <a:pPr marL="285750" lvl="0" indent="-285750" algn="just">
              <a:buFont typeface="Arial" panose="020B0604020202020204" pitchFamily="34" charset="0"/>
              <a:buChar char="•"/>
            </a:pPr>
            <a:endParaRPr lang="ro-RO" b="1" dirty="0">
              <a:solidFill>
                <a:schemeClr val="tx2"/>
              </a:solidFill>
            </a:endParaRPr>
          </a:p>
          <a:p>
            <a:pPr marL="285750" lvl="0" indent="-285750" algn="just">
              <a:buFont typeface="Arial" panose="020B0604020202020204" pitchFamily="34" charset="0"/>
              <a:buChar char="•"/>
            </a:pPr>
            <a:endParaRPr lang="ro-RO" b="1" dirty="0" smtClean="0">
              <a:solidFill>
                <a:schemeClr val="tx2"/>
              </a:solidFill>
            </a:endParaRPr>
          </a:p>
          <a:p>
            <a:pPr marL="285750" lvl="0" indent="-285750" algn="just">
              <a:buFont typeface="Wingdings" panose="05000000000000000000" pitchFamily="2" charset="2"/>
              <a:buChar char="q"/>
            </a:pPr>
            <a:r>
              <a:rPr lang="en-US" b="1" dirty="0"/>
              <a:t>Vacuum related issues – M Toma, ELI-NP </a:t>
            </a:r>
            <a:endParaRPr lang="fr-FR" b="1" dirty="0"/>
          </a:p>
          <a:p>
            <a:pPr marL="285750" lvl="0" indent="-285750" algn="just">
              <a:buFont typeface="Wingdings" panose="05000000000000000000" pitchFamily="2" charset="2"/>
              <a:buChar char="q"/>
            </a:pPr>
            <a:r>
              <a:rPr lang="en-US" b="1" dirty="0"/>
              <a:t>Alignment related issues – Cristian Petcu, ELI-NP </a:t>
            </a:r>
            <a:endParaRPr lang="fr-FR" b="1" dirty="0"/>
          </a:p>
          <a:p>
            <a:pPr marL="285750" lvl="0" indent="-285750" algn="just">
              <a:buFont typeface="Wingdings" panose="05000000000000000000" pitchFamily="2" charset="2"/>
              <a:buChar char="q"/>
            </a:pPr>
            <a:r>
              <a:rPr lang="en-US" b="1" dirty="0"/>
              <a:t>Radioprotection related issues – </a:t>
            </a:r>
            <a:r>
              <a:rPr lang="en-US" b="1" dirty="0" err="1"/>
              <a:t>Sorin</a:t>
            </a:r>
            <a:r>
              <a:rPr lang="en-US" b="1" dirty="0"/>
              <a:t> </a:t>
            </a:r>
            <a:r>
              <a:rPr lang="en-US" b="1" dirty="0" err="1"/>
              <a:t>Bercea</a:t>
            </a:r>
            <a:r>
              <a:rPr lang="en-US" b="1" dirty="0"/>
              <a:t>, ELI-NP </a:t>
            </a:r>
            <a:endParaRPr lang="ro-RO" b="1" dirty="0"/>
          </a:p>
          <a:p>
            <a:pPr marL="285750" lvl="0" indent="-285750" algn="just">
              <a:buFont typeface="Wingdings" panose="05000000000000000000" pitchFamily="2" charset="2"/>
              <a:buChar char="q"/>
            </a:pPr>
            <a:r>
              <a:rPr lang="en-US" b="1" dirty="0"/>
              <a:t>EMP related issues – Marius </a:t>
            </a:r>
            <a:r>
              <a:rPr lang="en-US" b="1" dirty="0" err="1"/>
              <a:t>Gugiu</a:t>
            </a:r>
            <a:r>
              <a:rPr lang="en-US" b="1" dirty="0"/>
              <a:t>, ELI-NP </a:t>
            </a:r>
            <a:endParaRPr lang="ro-RO" b="1" dirty="0"/>
          </a:p>
          <a:p>
            <a:pPr marL="285750" lvl="0" indent="-285750" algn="just">
              <a:buFont typeface="Wingdings" panose="05000000000000000000" pitchFamily="2" charset="2"/>
              <a:buChar char="q"/>
            </a:pPr>
            <a:r>
              <a:rPr lang="en-US" b="1" dirty="0"/>
              <a:t>Control systems related issues – Mihail Cernaianu, ELI-NP</a:t>
            </a:r>
            <a:endParaRPr lang="fr-FR" b="1" dirty="0"/>
          </a:p>
          <a:p>
            <a:pPr lvl="0"/>
            <a:endParaRPr lang="ro-RO" sz="1400" b="1" dirty="0" smtClean="0">
              <a:solidFill>
                <a:schemeClr val="tx2"/>
              </a:solidFill>
            </a:endParaRPr>
          </a:p>
          <a:p>
            <a:pPr marL="285750" lvl="0" indent="-285750">
              <a:buFont typeface="Arial" panose="020B0604020202020204" pitchFamily="34" charset="0"/>
              <a:buChar char="•"/>
            </a:pPr>
            <a:endParaRPr lang="fr-FR" sz="1400" b="1" dirty="0">
              <a:solidFill>
                <a:schemeClr val="tx2"/>
              </a:solidFill>
            </a:endParaRPr>
          </a:p>
        </p:txBody>
      </p:sp>
      <p:sp>
        <p:nvSpPr>
          <p:cNvPr id="3" name="Title 2"/>
          <p:cNvSpPr>
            <a:spLocks noGrp="1"/>
          </p:cNvSpPr>
          <p:nvPr>
            <p:ph type="title"/>
          </p:nvPr>
        </p:nvSpPr>
        <p:spPr>
          <a:xfrm>
            <a:off x="457200" y="116632"/>
            <a:ext cx="8229600" cy="504056"/>
          </a:xfrm>
        </p:spPr>
        <p:txBody>
          <a:bodyPr/>
          <a:lstStyle/>
          <a:p>
            <a:r>
              <a:rPr lang="ro-RO" sz="2400" dirty="0" smtClean="0">
                <a:latin typeface="Arial" panose="020B0604020202020204" pitchFamily="34" charset="0"/>
                <a:cs typeface="Arial" panose="020B0604020202020204" pitchFamily="34" charset="0"/>
              </a:rPr>
              <a:t>Main </a:t>
            </a:r>
            <a:r>
              <a:rPr lang="ro-RO" sz="2400" dirty="0" err="1" smtClean="0">
                <a:latin typeface="Arial" panose="020B0604020202020204" pitchFamily="34" charset="0"/>
                <a:cs typeface="Arial" panose="020B0604020202020204" pitchFamily="34" charset="0"/>
              </a:rPr>
              <a:t>working</a:t>
            </a:r>
            <a:r>
              <a:rPr lang="ro-RO" sz="2400" dirty="0" smtClean="0">
                <a:latin typeface="Arial" panose="020B0604020202020204" pitchFamily="34" charset="0"/>
                <a:cs typeface="Arial" panose="020B0604020202020204" pitchFamily="34" charset="0"/>
              </a:rPr>
              <a:t> </a:t>
            </a:r>
            <a:r>
              <a:rPr lang="ro-RO" sz="2400" dirty="0" err="1" smtClean="0">
                <a:latin typeface="Arial" panose="020B0604020202020204" pitchFamily="34" charset="0"/>
                <a:cs typeface="Arial" panose="020B0604020202020204" pitchFamily="34" charset="0"/>
              </a:rPr>
              <a:t>groups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5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1000"/>
                                        <p:tgtEl>
                                          <p:spTgt spid="2">
                                            <p:txEl>
                                              <p:pRg st="9" end="9"/>
                                            </p:txEl>
                                          </p:spTgt>
                                        </p:tgtEl>
                                      </p:cBhvr>
                                    </p:animEffect>
                                    <p:anim calcmode="lin" valueType="num">
                                      <p:cBhvr>
                                        <p:cTn id="1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1000"/>
                                        <p:tgtEl>
                                          <p:spTgt spid="2">
                                            <p:txEl>
                                              <p:pRg st="10" end="10"/>
                                            </p:txEl>
                                          </p:spTgt>
                                        </p:tgtEl>
                                      </p:cBhvr>
                                    </p:animEffect>
                                    <p:anim calcmode="lin" valueType="num">
                                      <p:cBhvr>
                                        <p:cTn id="1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1" end="11"/>
                                            </p:txEl>
                                          </p:spTgt>
                                        </p:tgtEl>
                                        <p:attrNameLst>
                                          <p:attrName>style.visibility</p:attrName>
                                        </p:attrNameLst>
                                      </p:cBhvr>
                                      <p:to>
                                        <p:strVal val="visible"/>
                                      </p:to>
                                    </p:set>
                                    <p:animEffect transition="in" filter="fade">
                                      <p:cBhvr>
                                        <p:cTn id="22" dur="1000"/>
                                        <p:tgtEl>
                                          <p:spTgt spid="2">
                                            <p:txEl>
                                              <p:pRg st="11" end="11"/>
                                            </p:txEl>
                                          </p:spTgt>
                                        </p:tgtEl>
                                      </p:cBhvr>
                                    </p:animEffect>
                                    <p:anim calcmode="lin" valueType="num">
                                      <p:cBhvr>
                                        <p:cTn id="2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1000"/>
                                        <p:tgtEl>
                                          <p:spTgt spid="2">
                                            <p:txEl>
                                              <p:pRg st="12" end="12"/>
                                            </p:txEl>
                                          </p:spTgt>
                                        </p:tgtEl>
                                      </p:cBhvr>
                                    </p:animEffect>
                                    <p:anim calcmode="lin" valueType="num">
                                      <p:cBhvr>
                                        <p:cTn id="2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457200" y="155575"/>
            <a:ext cx="8229600" cy="760413"/>
          </a:xfrm>
        </p:spPr>
        <p:txBody>
          <a:bodyPr rtlCol="0">
            <a:normAutofit/>
          </a:bodyPr>
          <a:lstStyle/>
          <a:p>
            <a:pPr eaLnBrk="1" fontAlgn="auto" hangingPunct="1">
              <a:spcAft>
                <a:spcPts val="0"/>
              </a:spcAft>
              <a:defRPr/>
            </a:pPr>
            <a:r>
              <a:rPr lang="en-US" sz="2400" dirty="0" smtClean="0"/>
              <a:t>ELI–NP Experiment Building</a:t>
            </a:r>
            <a:endParaRPr lang="en-US" sz="2400" dirty="0"/>
          </a:p>
        </p:txBody>
      </p:sp>
      <p:sp>
        <p:nvSpPr>
          <p:cNvPr id="27" name="Rectangle 7"/>
          <p:cNvSpPr>
            <a:spLocks noChangeArrowheads="1"/>
          </p:cNvSpPr>
          <p:nvPr/>
        </p:nvSpPr>
        <p:spPr bwMode="auto">
          <a:xfrm>
            <a:off x="79375" y="3267075"/>
            <a:ext cx="212407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ts val="0"/>
              </a:spcBef>
              <a:spcAft>
                <a:spcPts val="0"/>
              </a:spcAft>
              <a:defRPr/>
            </a:pPr>
            <a:r>
              <a:rPr lang="en-US" sz="1600" b="1" dirty="0">
                <a:solidFill>
                  <a:prstClr val="black"/>
                </a:solidFill>
                <a:effectLst>
                  <a:outerShdw blurRad="38100" dist="38100" dir="2700000" algn="tl">
                    <a:srgbClr val="DDDDDD"/>
                  </a:outerShdw>
                </a:effectLst>
                <a:latin typeface="Helvetica Neue"/>
                <a:cs typeface="Helvetica Neue"/>
              </a:rPr>
              <a:t>  Experiments </a:t>
            </a:r>
          </a:p>
          <a:p>
            <a:pPr defTabSz="457200" eaLnBrk="1" fontAlgn="auto" hangingPunct="1">
              <a:spcBef>
                <a:spcPts val="0"/>
              </a:spcBef>
              <a:spcAft>
                <a:spcPts val="0"/>
              </a:spcAft>
              <a:defRPr/>
            </a:pPr>
            <a:r>
              <a:rPr lang="en-US" sz="1600" dirty="0">
                <a:solidFill>
                  <a:prstClr val="black"/>
                </a:solidFill>
                <a:latin typeface="Helvetica Neue"/>
                <a:cs typeface="Helvetica Neue"/>
              </a:rPr>
              <a:t>  </a:t>
            </a:r>
            <a:r>
              <a:rPr lang="en-US" sz="1600" b="1" dirty="0">
                <a:solidFill>
                  <a:prstClr val="black"/>
                </a:solidFill>
                <a:latin typeface="Helvetica Neue"/>
                <a:cs typeface="Helvetica Neue"/>
              </a:rPr>
              <a:t>8 experimental </a:t>
            </a:r>
          </a:p>
          <a:p>
            <a:pPr defTabSz="457200" eaLnBrk="1" fontAlgn="auto" hangingPunct="1">
              <a:spcBef>
                <a:spcPts val="0"/>
              </a:spcBef>
              <a:spcAft>
                <a:spcPts val="0"/>
              </a:spcAft>
              <a:defRPr/>
            </a:pPr>
            <a:r>
              <a:rPr lang="en-US" sz="1600" b="1" dirty="0">
                <a:solidFill>
                  <a:prstClr val="black"/>
                </a:solidFill>
                <a:latin typeface="Helvetica Neue"/>
                <a:cs typeface="Helvetica Neue"/>
              </a:rPr>
              <a:t>  areas</a:t>
            </a:r>
            <a:endParaRPr lang="fr-FR" sz="1600" dirty="0">
              <a:solidFill>
                <a:prstClr val="black"/>
              </a:solidFill>
              <a:latin typeface="Helvetica Neue"/>
              <a:cs typeface="Helvetica Neue"/>
            </a:endParaRPr>
          </a:p>
        </p:txBody>
      </p:sp>
      <p:pic>
        <p:nvPicPr>
          <p:cNvPr id="44036" name="Picture 8" descr="eli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2006600"/>
            <a:ext cx="6659562"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descr="G:\ELI\IMAGES\M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1157288"/>
            <a:ext cx="4319588"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
          <p:cNvSpPr>
            <a:spLocks noChangeArrowheads="1"/>
          </p:cNvSpPr>
          <p:nvPr/>
        </p:nvSpPr>
        <p:spPr bwMode="auto">
          <a:xfrm rot="264041">
            <a:off x="2354263" y="1712913"/>
            <a:ext cx="1365250" cy="5270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eaLnBrk="1" fontAlgn="auto" hangingPunct="1">
              <a:lnSpc>
                <a:spcPct val="150000"/>
              </a:lnSpc>
              <a:spcBef>
                <a:spcPts val="400"/>
              </a:spcBef>
              <a:spcAft>
                <a:spcPts val="0"/>
              </a:spcAft>
              <a:buClr>
                <a:srgbClr val="F0AD00"/>
              </a:buClr>
              <a:buSzPct val="68000"/>
              <a:buFont typeface="Wingdings 3" charset="0"/>
              <a:buChar char=""/>
              <a:defRPr/>
            </a:pPr>
            <a:r>
              <a:rPr lang="en-US" sz="2000" b="1" dirty="0">
                <a:solidFill>
                  <a:srgbClr val="FF0000"/>
                </a:solidFill>
                <a:effectLst>
                  <a:outerShdw blurRad="38100" dist="38100" dir="2700000" algn="tl">
                    <a:srgbClr val="DDDDDD"/>
                  </a:outerShdw>
                </a:effectLst>
                <a:latin typeface="Corbel"/>
                <a:cs typeface="Arial" pitchFamily="34" charset="0"/>
              </a:rPr>
              <a:t>HP Lasers</a:t>
            </a:r>
          </a:p>
        </p:txBody>
      </p:sp>
      <p:sp>
        <p:nvSpPr>
          <p:cNvPr id="33" name="Line 12"/>
          <p:cNvSpPr>
            <a:spLocks noChangeShapeType="1"/>
          </p:cNvSpPr>
          <p:nvPr/>
        </p:nvSpPr>
        <p:spPr bwMode="auto">
          <a:xfrm>
            <a:off x="3636963" y="2100263"/>
            <a:ext cx="573087" cy="1452562"/>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34" name="Line 13"/>
          <p:cNvSpPr>
            <a:spLocks noChangeShapeType="1"/>
          </p:cNvSpPr>
          <p:nvPr/>
        </p:nvSpPr>
        <p:spPr bwMode="auto">
          <a:xfrm flipV="1">
            <a:off x="2468563" y="3541713"/>
            <a:ext cx="1222375" cy="67945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36" name="Text Box 15"/>
          <p:cNvSpPr txBox="1">
            <a:spLocks noChangeArrowheads="1"/>
          </p:cNvSpPr>
          <p:nvPr/>
        </p:nvSpPr>
        <p:spPr bwMode="auto">
          <a:xfrm>
            <a:off x="4675188" y="6088063"/>
            <a:ext cx="9572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eaLnBrk="1" fontAlgn="auto" hangingPunct="1">
              <a:spcBef>
                <a:spcPts val="0"/>
              </a:spcBef>
              <a:spcAft>
                <a:spcPts val="0"/>
              </a:spcAft>
              <a:defRPr/>
            </a:pPr>
            <a:r>
              <a:rPr lang="fr-FR" sz="1600" b="1" dirty="0">
                <a:solidFill>
                  <a:prstClr val="black"/>
                </a:solidFill>
                <a:latin typeface="Helvetica Neue"/>
                <a:cs typeface="Helvetica Neue"/>
              </a:rPr>
              <a:t>7000 m</a:t>
            </a:r>
            <a:r>
              <a:rPr lang="fr-FR" sz="1600" b="1" baseline="30000" dirty="0">
                <a:solidFill>
                  <a:prstClr val="black"/>
                </a:solidFill>
                <a:latin typeface="Helvetica Neue"/>
                <a:cs typeface="Helvetica Neue"/>
              </a:rPr>
              <a:t>2</a:t>
            </a:r>
          </a:p>
        </p:txBody>
      </p:sp>
      <p:sp>
        <p:nvSpPr>
          <p:cNvPr id="44042" name="Text Box 17"/>
          <p:cNvSpPr txBox="1">
            <a:spLocks noChangeArrowheads="1"/>
          </p:cNvSpPr>
          <p:nvPr/>
        </p:nvSpPr>
        <p:spPr bwMode="auto">
          <a:xfrm rot="-883066">
            <a:off x="5038725" y="2444750"/>
            <a:ext cx="1052513" cy="339725"/>
          </a:xfrm>
          <a:prstGeom prst="rect">
            <a:avLst/>
          </a:prstGeom>
          <a:solidFill>
            <a:srgbClr val="FFFF00">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FF0000"/>
                </a:solidFill>
                <a:latin typeface="Helvetica Neue"/>
                <a:ea typeface="Helvetica Neue"/>
                <a:cs typeface="Helvetica Neue"/>
              </a:rPr>
              <a:t>E1 10PW</a:t>
            </a:r>
          </a:p>
        </p:txBody>
      </p:sp>
      <p:sp>
        <p:nvSpPr>
          <p:cNvPr id="44043" name="Text Box 18"/>
          <p:cNvSpPr txBox="1">
            <a:spLocks noChangeArrowheads="1"/>
          </p:cNvSpPr>
          <p:nvPr/>
        </p:nvSpPr>
        <p:spPr bwMode="auto">
          <a:xfrm rot="907742">
            <a:off x="6084888" y="4138613"/>
            <a:ext cx="914400" cy="338137"/>
          </a:xfrm>
          <a:prstGeom prst="rect">
            <a:avLst/>
          </a:prstGeom>
          <a:solidFill>
            <a:srgbClr val="CC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000090"/>
                </a:solidFill>
                <a:latin typeface="Helvetica" pitchFamily="34" charset="0"/>
                <a:cs typeface="Helvetica" pitchFamily="34" charset="0"/>
              </a:rPr>
              <a:t>E2,NRF</a:t>
            </a:r>
            <a:r>
              <a:rPr lang="fr-FR" sz="1600" smtClean="0">
                <a:solidFill>
                  <a:srgbClr val="000090"/>
                </a:solidFill>
                <a:latin typeface="Helvetica" pitchFamily="34" charset="0"/>
                <a:cs typeface="Helvetica" pitchFamily="34" charset="0"/>
              </a:rPr>
              <a:t> </a:t>
            </a:r>
          </a:p>
        </p:txBody>
      </p:sp>
      <p:sp>
        <p:nvSpPr>
          <p:cNvPr id="44044" name="Text Box 19"/>
          <p:cNvSpPr txBox="1">
            <a:spLocks noChangeArrowheads="1"/>
          </p:cNvSpPr>
          <p:nvPr/>
        </p:nvSpPr>
        <p:spPr bwMode="auto">
          <a:xfrm rot="1000595">
            <a:off x="4024313" y="3208338"/>
            <a:ext cx="1301750" cy="339725"/>
          </a:xfrm>
          <a:prstGeom prst="rect">
            <a:avLst/>
          </a:prstGeom>
          <a:solidFill>
            <a:srgbClr val="FFFF00">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FF0000"/>
                </a:solidFill>
                <a:latin typeface="Helvetica Neue"/>
                <a:ea typeface="Helvetica Neue"/>
                <a:cs typeface="Helvetica Neue"/>
              </a:rPr>
              <a:t>E7,2X10PW</a:t>
            </a:r>
            <a:endParaRPr lang="fr-FR" sz="1600" smtClean="0">
              <a:solidFill>
                <a:srgbClr val="FF0000"/>
              </a:solidFill>
              <a:latin typeface="Helvetica Neue"/>
              <a:ea typeface="Helvetica Neue"/>
              <a:cs typeface="Helvetica Neue"/>
            </a:endParaRPr>
          </a:p>
        </p:txBody>
      </p:sp>
      <p:sp>
        <p:nvSpPr>
          <p:cNvPr id="44045" name="Text Box 20"/>
          <p:cNvSpPr txBox="1">
            <a:spLocks noChangeArrowheads="1"/>
          </p:cNvSpPr>
          <p:nvPr/>
        </p:nvSpPr>
        <p:spPr bwMode="auto">
          <a:xfrm>
            <a:off x="971550" y="4248150"/>
            <a:ext cx="1906588" cy="584200"/>
          </a:xfrm>
          <a:prstGeom prst="rect">
            <a:avLst/>
          </a:prstGeom>
          <a:solidFill>
            <a:srgbClr val="CC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000090"/>
                </a:solidFill>
                <a:latin typeface="Helvetica Neue"/>
                <a:ea typeface="Helvetica Neue"/>
                <a:cs typeface="Helvetica Neue"/>
              </a:rPr>
              <a:t>E8,Gamma</a:t>
            </a:r>
          </a:p>
          <a:p>
            <a:pPr eaLnBrk="1" hangingPunct="1"/>
            <a:r>
              <a:rPr lang="fr-FR" sz="1600" b="1" smtClean="0">
                <a:solidFill>
                  <a:srgbClr val="000090"/>
                </a:solidFill>
                <a:latin typeface="Helvetica Neue"/>
                <a:ea typeface="Helvetica Neue"/>
                <a:cs typeface="Helvetica Neue"/>
              </a:rPr>
              <a:t>Nuclear reactions</a:t>
            </a:r>
            <a:r>
              <a:rPr lang="fr-FR" sz="1600" smtClean="0">
                <a:solidFill>
                  <a:srgbClr val="000090"/>
                </a:solidFill>
                <a:latin typeface="Helvetica Neue"/>
                <a:ea typeface="Helvetica Neue"/>
                <a:cs typeface="Helvetica Neue"/>
              </a:rPr>
              <a:t> </a:t>
            </a:r>
          </a:p>
        </p:txBody>
      </p:sp>
      <p:sp>
        <p:nvSpPr>
          <p:cNvPr id="41" name="Line 21"/>
          <p:cNvSpPr>
            <a:spLocks noChangeShapeType="1"/>
          </p:cNvSpPr>
          <p:nvPr/>
        </p:nvSpPr>
        <p:spPr bwMode="auto">
          <a:xfrm>
            <a:off x="3633788" y="2105025"/>
            <a:ext cx="1233487" cy="81915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42" name="Line 22"/>
          <p:cNvSpPr>
            <a:spLocks noChangeShapeType="1"/>
          </p:cNvSpPr>
          <p:nvPr/>
        </p:nvSpPr>
        <p:spPr bwMode="auto">
          <a:xfrm>
            <a:off x="3633788" y="2105025"/>
            <a:ext cx="2306637" cy="1036638"/>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43" name="Line 23"/>
          <p:cNvSpPr>
            <a:spLocks noChangeShapeType="1"/>
          </p:cNvSpPr>
          <p:nvPr/>
        </p:nvSpPr>
        <p:spPr bwMode="auto">
          <a:xfrm>
            <a:off x="3633788" y="2105025"/>
            <a:ext cx="2644775" cy="1322388"/>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44" name="Line 24"/>
          <p:cNvSpPr>
            <a:spLocks noChangeShapeType="1"/>
          </p:cNvSpPr>
          <p:nvPr/>
        </p:nvSpPr>
        <p:spPr bwMode="auto">
          <a:xfrm>
            <a:off x="3633788" y="2105025"/>
            <a:ext cx="912812" cy="968375"/>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44050" name="Text Box 25"/>
          <p:cNvSpPr txBox="1">
            <a:spLocks noChangeArrowheads="1"/>
          </p:cNvSpPr>
          <p:nvPr/>
        </p:nvSpPr>
        <p:spPr bwMode="auto">
          <a:xfrm rot="9649457" flipV="1">
            <a:off x="5727700" y="2420938"/>
            <a:ext cx="2070100" cy="339725"/>
          </a:xfrm>
          <a:prstGeom prst="rect">
            <a:avLst/>
          </a:prstGeom>
          <a:solidFill>
            <a:srgbClr val="FFFF00">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FF0000"/>
                </a:solidFill>
                <a:latin typeface="Helvetica Neue"/>
                <a:ea typeface="Helvetica Neue"/>
                <a:cs typeface="Helvetica Neue"/>
              </a:rPr>
              <a:t>E5  1PW @ 1 Hz</a:t>
            </a:r>
            <a:r>
              <a:rPr lang="fr-FR" sz="1600" smtClean="0">
                <a:solidFill>
                  <a:srgbClr val="FF0000"/>
                </a:solidFill>
                <a:latin typeface="Helvetica Neue"/>
                <a:ea typeface="Helvetica Neue"/>
                <a:cs typeface="Helvetica Neue"/>
              </a:rPr>
              <a:t> </a:t>
            </a:r>
          </a:p>
        </p:txBody>
      </p:sp>
      <p:sp>
        <p:nvSpPr>
          <p:cNvPr id="44051" name="Text Box 26"/>
          <p:cNvSpPr txBox="1">
            <a:spLocks noChangeArrowheads="1"/>
          </p:cNvSpPr>
          <p:nvPr/>
        </p:nvSpPr>
        <p:spPr bwMode="auto">
          <a:xfrm rot="-1171646">
            <a:off x="6111875" y="2601913"/>
            <a:ext cx="2016125" cy="339725"/>
          </a:xfrm>
          <a:prstGeom prst="rect">
            <a:avLst/>
          </a:prstGeom>
          <a:solidFill>
            <a:srgbClr val="FFFF00">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FF0000"/>
                </a:solidFill>
                <a:latin typeface="Helvetica Neue"/>
                <a:ea typeface="Helvetica Neue"/>
                <a:cs typeface="Helvetica Neue"/>
              </a:rPr>
              <a:t>E4  0.1PW @ 10 Hz</a:t>
            </a:r>
            <a:r>
              <a:rPr lang="fr-FR" sz="1600" smtClean="0">
                <a:solidFill>
                  <a:srgbClr val="FF0000"/>
                </a:solidFill>
                <a:latin typeface="Helvetica Neue"/>
                <a:ea typeface="Helvetica Neue"/>
                <a:cs typeface="Helvetica Neue"/>
              </a:rPr>
              <a:t> </a:t>
            </a:r>
          </a:p>
        </p:txBody>
      </p:sp>
      <p:sp>
        <p:nvSpPr>
          <p:cNvPr id="44052" name="Text Box 27"/>
          <p:cNvSpPr txBox="1">
            <a:spLocks noChangeArrowheads="1"/>
          </p:cNvSpPr>
          <p:nvPr/>
        </p:nvSpPr>
        <p:spPr bwMode="auto">
          <a:xfrm rot="-1286997">
            <a:off x="6545263" y="3263900"/>
            <a:ext cx="1325562" cy="585788"/>
          </a:xfrm>
          <a:prstGeom prst="rect">
            <a:avLst/>
          </a:prstGeom>
          <a:solidFill>
            <a:srgbClr val="CC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000000"/>
                </a:solidFill>
                <a:latin typeface="Helvetica" pitchFamily="34" charset="0"/>
                <a:cs typeface="Helvetica" pitchFamily="34" charset="0"/>
              </a:rPr>
              <a:t>E3 Positron</a:t>
            </a:r>
          </a:p>
          <a:p>
            <a:pPr eaLnBrk="1" hangingPunct="1"/>
            <a:r>
              <a:rPr lang="fr-FR" sz="1600" b="1" smtClean="0">
                <a:solidFill>
                  <a:srgbClr val="000000"/>
                </a:solidFill>
                <a:latin typeface="Helvetica" pitchFamily="34" charset="0"/>
                <a:cs typeface="Helvetica" pitchFamily="34" charset="0"/>
              </a:rPr>
              <a:t> source</a:t>
            </a:r>
            <a:r>
              <a:rPr lang="fr-FR" sz="1600" smtClean="0">
                <a:solidFill>
                  <a:srgbClr val="000000"/>
                </a:solidFill>
                <a:latin typeface="Helvetica" pitchFamily="34" charset="0"/>
                <a:cs typeface="Helvetica" pitchFamily="34" charset="0"/>
              </a:rPr>
              <a:t> </a:t>
            </a:r>
          </a:p>
        </p:txBody>
      </p:sp>
      <p:sp>
        <p:nvSpPr>
          <p:cNvPr id="44053" name="Text Box 28"/>
          <p:cNvSpPr txBox="1">
            <a:spLocks noChangeArrowheads="1"/>
          </p:cNvSpPr>
          <p:nvPr/>
        </p:nvSpPr>
        <p:spPr bwMode="auto">
          <a:xfrm>
            <a:off x="1331913" y="5084763"/>
            <a:ext cx="2057400" cy="5842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FF0000"/>
                </a:solidFill>
                <a:latin typeface="Helvetica Neue"/>
                <a:ea typeface="Helvetica Neue"/>
                <a:cs typeface="Helvetica Neue"/>
              </a:rPr>
              <a:t>E7,QED High field</a:t>
            </a:r>
          </a:p>
          <a:p>
            <a:pPr eaLnBrk="1" hangingPunct="1"/>
            <a:r>
              <a:rPr lang="fr-FR" sz="1600" b="1" smtClean="0">
                <a:solidFill>
                  <a:srgbClr val="FF0000"/>
                </a:solidFill>
                <a:latin typeface="Helvetica Neue"/>
                <a:ea typeface="Helvetica Neue"/>
                <a:cs typeface="Helvetica Neue"/>
              </a:rPr>
              <a:t>gamma + electrons</a:t>
            </a:r>
            <a:endParaRPr lang="fr-FR" sz="1600" smtClean="0">
              <a:solidFill>
                <a:srgbClr val="FF0000"/>
              </a:solidFill>
              <a:latin typeface="Helvetica Neue"/>
              <a:ea typeface="Helvetica Neue"/>
              <a:cs typeface="Helvetica Neue"/>
            </a:endParaRPr>
          </a:p>
        </p:txBody>
      </p:sp>
      <p:sp>
        <p:nvSpPr>
          <p:cNvPr id="49" name="Line 29"/>
          <p:cNvSpPr>
            <a:spLocks noChangeShapeType="1"/>
          </p:cNvSpPr>
          <p:nvPr/>
        </p:nvSpPr>
        <p:spPr bwMode="auto">
          <a:xfrm flipV="1">
            <a:off x="3132138" y="3552825"/>
            <a:ext cx="1077912" cy="1531938"/>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44055" name="Text Box 17"/>
          <p:cNvSpPr txBox="1">
            <a:spLocks noChangeArrowheads="1"/>
          </p:cNvSpPr>
          <p:nvPr/>
        </p:nvSpPr>
        <p:spPr bwMode="auto">
          <a:xfrm rot="-883066">
            <a:off x="4341813" y="2122488"/>
            <a:ext cx="1050925" cy="339725"/>
          </a:xfrm>
          <a:prstGeom prst="rect">
            <a:avLst/>
          </a:prstGeom>
          <a:solidFill>
            <a:srgbClr val="FFFF00">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600" b="1" smtClean="0">
                <a:solidFill>
                  <a:srgbClr val="FF0000"/>
                </a:solidFill>
                <a:latin typeface="Helvetica Neue"/>
                <a:ea typeface="Helvetica Neue"/>
                <a:cs typeface="Helvetica Neue"/>
              </a:rPr>
              <a:t>E6 10PW</a:t>
            </a:r>
          </a:p>
        </p:txBody>
      </p:sp>
      <p:sp>
        <p:nvSpPr>
          <p:cNvPr id="3" name="U-Turn Arrow 2"/>
          <p:cNvSpPr/>
          <p:nvPr/>
        </p:nvSpPr>
        <p:spPr>
          <a:xfrm>
            <a:off x="1958975" y="1476375"/>
            <a:ext cx="3995738" cy="468313"/>
          </a:xfrm>
          <a:prstGeom prst="uturnArrow">
            <a:avLst>
              <a:gd name="adj1" fmla="val 18517"/>
              <a:gd name="adj2" fmla="val 25000"/>
              <a:gd name="adj3" fmla="val 25000"/>
              <a:gd name="adj4" fmla="val 43750"/>
              <a:gd name="adj5" fmla="val 100000"/>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13767158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gales\AppData\Local\Microsoft\Windows\Temporary Internet Files\Content.Outlook\5V7Z1PB7\cad 3d all exp 10 03 2014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1157" y="0"/>
            <a:ext cx="8856239" cy="1015663"/>
          </a:xfrm>
          <a:prstGeom prst="rect">
            <a:avLst/>
          </a:prstGeom>
          <a:noFill/>
        </p:spPr>
        <p:txBody>
          <a:bodyPr wrap="square" rtlCol="0">
            <a:spAutoFit/>
          </a:bodyPr>
          <a:lstStyle/>
          <a:p>
            <a:r>
              <a:rPr lang="en-US" sz="2000" b="1" i="1" dirty="0" smtClean="0"/>
              <a:t>  Preliminary , first step  lay out of  High Power Laser Experiments in</a:t>
            </a:r>
          </a:p>
          <a:p>
            <a:r>
              <a:rPr lang="en-US" sz="2000" b="1" i="1" dirty="0" smtClean="0"/>
              <a:t>                                                E1,E6,E5,E7</a:t>
            </a:r>
          </a:p>
          <a:p>
            <a:r>
              <a:rPr lang="en-US" sz="2000" b="1" i="1" dirty="0" smtClean="0"/>
              <a:t>                                   TDR1,TDR2, TDR3,TDR4 </a:t>
            </a:r>
            <a:endParaRPr lang="en-US" sz="2000" b="1" i="1" dirty="0"/>
          </a:p>
        </p:txBody>
      </p:sp>
      <p:sp>
        <p:nvSpPr>
          <p:cNvPr id="4" name="Rectangle 3"/>
          <p:cNvSpPr/>
          <p:nvPr/>
        </p:nvSpPr>
        <p:spPr>
          <a:xfrm>
            <a:off x="1403648" y="5842336"/>
            <a:ext cx="7227102" cy="98598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C00000"/>
                </a:solidFill>
              </a:rPr>
              <a:t>First generation of experiments to be implemented</a:t>
            </a:r>
          </a:p>
          <a:p>
            <a:pPr algn="ctr"/>
            <a:r>
              <a:rPr lang="en-US" sz="2000" b="1" dirty="0" smtClean="0">
                <a:solidFill>
                  <a:srgbClr val="C00000"/>
                </a:solidFill>
              </a:rPr>
              <a:t>Goals: Precise technical description , Target interaction chamber, Target technologies , vacuum, diagnostics and laboratories</a:t>
            </a:r>
            <a:endParaRPr lang="en-US" sz="2000" b="1" dirty="0">
              <a:solidFill>
                <a:srgbClr val="C00000"/>
              </a:solidFill>
            </a:endParaRPr>
          </a:p>
        </p:txBody>
      </p:sp>
    </p:spTree>
    <p:extLst>
      <p:ext uri="{BB962C8B-B14F-4D97-AF65-F5344CB8AC3E}">
        <p14:creationId xmlns:p14="http://schemas.microsoft.com/office/powerpoint/2010/main" val="3302450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Laser </a:t>
            </a:r>
            <a:r>
              <a:rPr lang="ro-RO" sz="2400" i="1" dirty="0" err="1" smtClean="0">
                <a:solidFill>
                  <a:srgbClr val="FF0000"/>
                </a:solidFill>
                <a:latin typeface="Times New Roman" pitchFamily="18" charset="0"/>
                <a:cs typeface="Times New Roman" pitchFamily="18" charset="0"/>
              </a:rPr>
              <a:t>driven</a:t>
            </a:r>
            <a:r>
              <a:rPr lang="ro-RO" sz="2400" i="1" dirty="0" smtClean="0">
                <a:solidFill>
                  <a:srgbClr val="FF0000"/>
                </a:solidFill>
                <a:latin typeface="Times New Roman" pitchFamily="18" charset="0"/>
                <a:cs typeface="Times New Roman" pitchFamily="18" charset="0"/>
              </a:rPr>
              <a:t> </a:t>
            </a:r>
            <a:r>
              <a:rPr lang="ro-RO" sz="2400" i="1" dirty="0" err="1" smtClean="0">
                <a:solidFill>
                  <a:srgbClr val="FF0000"/>
                </a:solidFill>
                <a:latin typeface="Times New Roman" pitchFamily="18" charset="0"/>
                <a:cs typeface="Times New Roman" pitchFamily="18" charset="0"/>
              </a:rPr>
              <a:t>experiments</a:t>
            </a:r>
            <a:endParaRPr lang="ro-RO" sz="24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TDR1: Laser </a:t>
            </a:r>
            <a:r>
              <a:rPr lang="ro-RO" sz="2000" i="1" dirty="0" err="1" smtClean="0">
                <a:solidFill>
                  <a:srgbClr val="FF0000"/>
                </a:solidFill>
                <a:latin typeface="Times New Roman" pitchFamily="18" charset="0"/>
                <a:cs typeface="Times New Roman" pitchFamily="18" charset="0"/>
              </a:rPr>
              <a:t>driven</a:t>
            </a:r>
            <a:r>
              <a:rPr lang="ro-RO" sz="2000" i="1" dirty="0" smtClean="0">
                <a:solidFill>
                  <a:srgbClr val="FF0000"/>
                </a:solidFill>
                <a:latin typeface="Times New Roman" pitchFamily="18" charset="0"/>
                <a:cs typeface="Times New Roman" pitchFamily="18" charset="0"/>
              </a:rPr>
              <a:t> nuclear </a:t>
            </a:r>
            <a:r>
              <a:rPr lang="ro-RO" sz="2000" i="1" dirty="0" err="1" smtClean="0">
                <a:solidFill>
                  <a:srgbClr val="FF0000"/>
                </a:solidFill>
                <a:latin typeface="Times New Roman" pitchFamily="18" charset="0"/>
                <a:cs typeface="Times New Roman" pitchFamily="18" charset="0"/>
              </a:rPr>
              <a:t>physics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TDR2: </a:t>
            </a:r>
            <a:r>
              <a:rPr lang="ro-RO" sz="2000" i="1" dirty="0" err="1" smtClean="0">
                <a:solidFill>
                  <a:srgbClr val="FF0000"/>
                </a:solidFill>
                <a:latin typeface="Times New Roman" pitchFamily="18" charset="0"/>
                <a:cs typeface="Times New Roman" pitchFamily="18" charset="0"/>
              </a:rPr>
              <a:t>Strong</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field</a:t>
            </a:r>
            <a:r>
              <a:rPr lang="ro-RO" sz="2000" i="1" dirty="0" smtClean="0">
                <a:solidFill>
                  <a:srgbClr val="FF0000"/>
                </a:solidFill>
                <a:latin typeface="Times New Roman" pitchFamily="18" charset="0"/>
                <a:cs typeface="Times New Roman" pitchFamily="18" charset="0"/>
              </a:rPr>
              <a:t> QED</a:t>
            </a:r>
          </a:p>
          <a:p>
            <a:pPr lvl="1">
              <a:lnSpc>
                <a:spcPct val="150000"/>
              </a:lnSpc>
            </a:pPr>
            <a:r>
              <a:rPr lang="ro-RO" sz="2000" i="1" dirty="0" smtClean="0">
                <a:solidFill>
                  <a:srgbClr val="FF0000"/>
                </a:solidFill>
                <a:latin typeface="Times New Roman" pitchFamily="18" charset="0"/>
                <a:cs typeface="Times New Roman" pitchFamily="18" charset="0"/>
              </a:rPr>
              <a:t>TDR3: </a:t>
            </a:r>
            <a:r>
              <a:rPr lang="ro-RO" sz="2000" i="1" dirty="0" err="1" smtClean="0">
                <a:solidFill>
                  <a:srgbClr val="FF0000"/>
                </a:solidFill>
                <a:latin typeface="Times New Roman" pitchFamily="18" charset="0"/>
                <a:cs typeface="Times New Roman" pitchFamily="18" charset="0"/>
              </a:rPr>
              <a:t>combined</a:t>
            </a:r>
            <a:r>
              <a:rPr lang="ro-RO" sz="2000" i="1" dirty="0" smtClean="0">
                <a:solidFill>
                  <a:srgbClr val="FF0000"/>
                </a:solidFill>
                <a:latin typeface="Times New Roman" pitchFamily="18" charset="0"/>
                <a:cs typeface="Times New Roman" pitchFamily="18" charset="0"/>
              </a:rPr>
              <a:t> laser gamma </a:t>
            </a:r>
            <a:r>
              <a:rPr lang="ro-RO" sz="2000" i="1" dirty="0" err="1" smtClean="0">
                <a:solidFill>
                  <a:srgbClr val="FF0000"/>
                </a:solidFill>
                <a:latin typeface="Times New Roman" pitchFamily="18" charset="0"/>
                <a:cs typeface="Times New Roman" pitchFamily="18" charset="0"/>
              </a:rPr>
              <a:t>experiments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TDR4: material </a:t>
            </a:r>
            <a:r>
              <a:rPr lang="ro-RO" sz="2000" i="1" dirty="0" err="1" smtClean="0">
                <a:solidFill>
                  <a:srgbClr val="FF0000"/>
                </a:solidFill>
                <a:latin typeface="Times New Roman" pitchFamily="18" charset="0"/>
                <a:cs typeface="Times New Roman" pitchFamily="18" charset="0"/>
              </a:rPr>
              <a:t>science</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and</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applications</a:t>
            </a:r>
            <a:r>
              <a:rPr lang="en-US" sz="2400" dirty="0" smtClean="0">
                <a:latin typeface="Times New Roman" pitchFamily="18" charset="0"/>
                <a:cs typeface="Times New Roman" pitchFamily="18" charset="0"/>
              </a:rPr>
              <a:t>    </a:t>
            </a:r>
            <a:endParaRPr lang="en-US" sz="2400" i="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543442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760413"/>
          </a:xfrm>
        </p:spPr>
        <p:txBody>
          <a:bodyPr rtlCol="0">
            <a:normAutofit fontScale="90000"/>
          </a:bodyPr>
          <a:lstStyle/>
          <a:p>
            <a:pPr eaLnBrk="1" fontAlgn="auto" hangingPunct="1">
              <a:spcAft>
                <a:spcPts val="0"/>
              </a:spcAft>
              <a:defRPr/>
            </a:pPr>
            <a:r>
              <a:rPr lang="en-US" dirty="0" smtClean="0"/>
              <a:t>HPLS Delivery</a:t>
            </a:r>
            <a:endParaRPr lang="en-US" dirty="0"/>
          </a:p>
        </p:txBody>
      </p:sp>
      <p:pic>
        <p:nvPicPr>
          <p:cNvPr id="11" name="Picture 3"/>
          <p:cNvPicPr>
            <a:picLocks noChangeAspect="1" noChangeArrowheads="1"/>
          </p:cNvPicPr>
          <p:nvPr/>
        </p:nvPicPr>
        <p:blipFill>
          <a:blip r:embed="rId2"/>
          <a:srcRect/>
          <a:stretch>
            <a:fillRect/>
          </a:stretch>
        </p:blipFill>
        <p:spPr bwMode="auto">
          <a:xfrm>
            <a:off x="382588" y="1189038"/>
            <a:ext cx="8293100" cy="5586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AutoShape 4"/>
          <p:cNvSpPr>
            <a:spLocks noChangeArrowheads="1"/>
          </p:cNvSpPr>
          <p:nvPr/>
        </p:nvSpPr>
        <p:spPr bwMode="auto">
          <a:xfrm>
            <a:off x="2146300" y="2919413"/>
            <a:ext cx="717550" cy="457200"/>
          </a:xfrm>
          <a:custGeom>
            <a:avLst/>
            <a:gdLst>
              <a:gd name="G0" fmla="*/ 2199 1 2"/>
              <a:gd name="G1" fmla="*/ 1399 1 2"/>
              <a:gd name="G2" fmla="+- 1399 0 0"/>
              <a:gd name="G3" fmla="+- 2199 0 0"/>
            </a:gdLst>
            <a:ahLst/>
            <a:cxnLst>
              <a:cxn ang="0">
                <a:pos x="r" y="vc"/>
              </a:cxn>
              <a:cxn ang="5400000">
                <a:pos x="hc" y="b"/>
              </a:cxn>
              <a:cxn ang="10800000">
                <a:pos x="l" y="vc"/>
              </a:cxn>
              <a:cxn ang="16200000">
                <a:pos x="hc" y="t"/>
              </a:cxn>
            </a:cxnLst>
            <a:rect l="0" t="0" r="0" b="0"/>
            <a:pathLst>
              <a:path>
                <a:moveTo>
                  <a:pt x="0" y="0"/>
                </a:moveTo>
                <a:lnTo>
                  <a:pt x="2199" y="0"/>
                </a:lnTo>
                <a:lnTo>
                  <a:pt x="2199" y="1399"/>
                </a:lnTo>
                <a:lnTo>
                  <a:pt x="0" y="1399"/>
                </a:lnTo>
                <a:close/>
              </a:path>
            </a:pathLst>
          </a:custGeom>
          <a:noFill/>
          <a:ln w="36000" cap="flat">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14" name="Freeform 5"/>
          <p:cNvSpPr>
            <a:spLocks noChangeArrowheads="1"/>
          </p:cNvSpPr>
          <p:nvPr/>
        </p:nvSpPr>
        <p:spPr bwMode="auto">
          <a:xfrm>
            <a:off x="2538413" y="1677988"/>
            <a:ext cx="1241425" cy="1177925"/>
          </a:xfrm>
          <a:custGeom>
            <a:avLst/>
            <a:gdLst>
              <a:gd name="T0" fmla="*/ 0 w 3801"/>
              <a:gd name="T1" fmla="*/ 3600 h 3601"/>
              <a:gd name="T2" fmla="*/ 3800 w 3801"/>
              <a:gd name="T3" fmla="*/ 0 h 3601"/>
            </a:gdLst>
            <a:ahLst/>
            <a:cxnLst>
              <a:cxn ang="0">
                <a:pos x="T0" y="T1"/>
              </a:cxn>
              <a:cxn ang="0">
                <a:pos x="T2" y="T3"/>
              </a:cxn>
            </a:cxnLst>
            <a:rect l="0" t="0" r="r" b="b"/>
            <a:pathLst>
              <a:path w="3801" h="3601">
                <a:moveTo>
                  <a:pt x="0" y="3600"/>
                </a:moveTo>
                <a:lnTo>
                  <a:pt x="3800" y="0"/>
                </a:lnTo>
              </a:path>
            </a:pathLst>
          </a:cu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17" name="AutoShape 6"/>
          <p:cNvSpPr>
            <a:spLocks noChangeArrowheads="1"/>
          </p:cNvSpPr>
          <p:nvPr/>
        </p:nvSpPr>
        <p:spPr bwMode="auto">
          <a:xfrm>
            <a:off x="3813175" y="1509713"/>
            <a:ext cx="1958975" cy="1011237"/>
          </a:xfrm>
          <a:custGeom>
            <a:avLst/>
            <a:gdLst>
              <a:gd name="G0" fmla="*/ 5999 1 2"/>
              <a:gd name="G1" fmla="*/ 3098 1 2"/>
              <a:gd name="G2" fmla="+- 3098 0 0"/>
              <a:gd name="G3" fmla="+- 5999 0 0"/>
            </a:gdLst>
            <a:ahLst/>
            <a:cxnLst>
              <a:cxn ang="0">
                <a:pos x="r" y="vc"/>
              </a:cxn>
              <a:cxn ang="5400000">
                <a:pos x="hc" y="b"/>
              </a:cxn>
              <a:cxn ang="10800000">
                <a:pos x="l" y="vc"/>
              </a:cxn>
              <a:cxn ang="16200000">
                <a:pos x="hc" y="t"/>
              </a:cxn>
            </a:cxnLst>
            <a:rect l="0" t="0" r="0" b="0"/>
            <a:pathLst>
              <a:path>
                <a:moveTo>
                  <a:pt x="0" y="0"/>
                </a:moveTo>
                <a:lnTo>
                  <a:pt x="5999" y="0"/>
                </a:lnTo>
                <a:lnTo>
                  <a:pt x="5999" y="3098"/>
                </a:lnTo>
                <a:lnTo>
                  <a:pt x="0" y="3098"/>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Mirror</a:t>
            </a:r>
          </a:p>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Adaptive optics</a:t>
            </a:r>
          </a:p>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Polarization control</a:t>
            </a:r>
          </a:p>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Relay imaging</a:t>
            </a:r>
          </a:p>
        </p:txBody>
      </p:sp>
      <p:sp>
        <p:nvSpPr>
          <p:cNvPr id="18" name="Freeform 7"/>
          <p:cNvSpPr>
            <a:spLocks noChangeArrowheads="1"/>
          </p:cNvSpPr>
          <p:nvPr/>
        </p:nvSpPr>
        <p:spPr bwMode="auto">
          <a:xfrm>
            <a:off x="3190875" y="1874838"/>
            <a:ext cx="587375" cy="914400"/>
          </a:xfrm>
          <a:custGeom>
            <a:avLst/>
            <a:gdLst>
              <a:gd name="T0" fmla="*/ 0 w 1801"/>
              <a:gd name="T1" fmla="*/ 2800 h 2801"/>
              <a:gd name="T2" fmla="*/ 1800 w 1801"/>
              <a:gd name="T3" fmla="*/ 0 h 2801"/>
            </a:gdLst>
            <a:ahLst/>
            <a:cxnLst>
              <a:cxn ang="0">
                <a:pos x="T0" y="T1"/>
              </a:cxn>
              <a:cxn ang="0">
                <a:pos x="T2" y="T3"/>
              </a:cxn>
            </a:cxnLst>
            <a:rect l="0" t="0" r="r" b="b"/>
            <a:pathLst>
              <a:path w="1801" h="2801">
                <a:moveTo>
                  <a:pt x="0" y="2800"/>
                </a:moveTo>
                <a:lnTo>
                  <a:pt x="1800" y="0"/>
                </a:lnTo>
              </a:path>
            </a:pathLst>
          </a:cu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19" name="Freeform 8"/>
          <p:cNvSpPr>
            <a:spLocks noChangeArrowheads="1"/>
          </p:cNvSpPr>
          <p:nvPr/>
        </p:nvSpPr>
        <p:spPr bwMode="auto">
          <a:xfrm>
            <a:off x="3713163" y="2070100"/>
            <a:ext cx="66675" cy="587375"/>
          </a:xfrm>
          <a:custGeom>
            <a:avLst/>
            <a:gdLst>
              <a:gd name="T0" fmla="*/ 0 w 201"/>
              <a:gd name="T1" fmla="*/ 1800 h 1801"/>
              <a:gd name="T2" fmla="*/ 200 w 201"/>
              <a:gd name="T3" fmla="*/ 0 h 1801"/>
            </a:gdLst>
            <a:ahLst/>
            <a:cxnLst>
              <a:cxn ang="0">
                <a:pos x="T0" y="T1"/>
              </a:cxn>
              <a:cxn ang="0">
                <a:pos x="T2" y="T3"/>
              </a:cxn>
            </a:cxnLst>
            <a:rect l="0" t="0" r="r" b="b"/>
            <a:pathLst>
              <a:path w="201" h="1801">
                <a:moveTo>
                  <a:pt x="0" y="1800"/>
                </a:moveTo>
                <a:lnTo>
                  <a:pt x="200" y="0"/>
                </a:lnTo>
              </a:path>
            </a:pathLst>
          </a:cu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20" name="Freeform 9"/>
          <p:cNvSpPr>
            <a:spLocks noChangeArrowheads="1"/>
          </p:cNvSpPr>
          <p:nvPr/>
        </p:nvSpPr>
        <p:spPr bwMode="auto">
          <a:xfrm>
            <a:off x="4497388" y="2495550"/>
            <a:ext cx="0" cy="882650"/>
          </a:xfrm>
          <a:custGeom>
            <a:avLst/>
            <a:gdLst>
              <a:gd name="T0" fmla="*/ 0 w 1"/>
              <a:gd name="T1" fmla="*/ 2701 h 2702"/>
              <a:gd name="T2" fmla="*/ 0 w 1"/>
              <a:gd name="T3" fmla="*/ 0 h 2702"/>
            </a:gdLst>
            <a:ahLst/>
            <a:cxnLst>
              <a:cxn ang="0">
                <a:pos x="T0" y="T1"/>
              </a:cxn>
              <a:cxn ang="0">
                <a:pos x="T2" y="T3"/>
              </a:cxn>
            </a:cxnLst>
            <a:rect l="0" t="0" r="r" b="b"/>
            <a:pathLst>
              <a:path w="1" h="2702">
                <a:moveTo>
                  <a:pt x="0" y="2701"/>
                </a:moveTo>
                <a:lnTo>
                  <a:pt x="0" y="0"/>
                </a:lnTo>
              </a:path>
            </a:pathLst>
          </a:cu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21" name="AutoShape 10"/>
          <p:cNvSpPr>
            <a:spLocks noChangeArrowheads="1"/>
          </p:cNvSpPr>
          <p:nvPr/>
        </p:nvSpPr>
        <p:spPr bwMode="auto">
          <a:xfrm>
            <a:off x="2863850" y="2789238"/>
            <a:ext cx="455613" cy="455612"/>
          </a:xfrm>
          <a:custGeom>
            <a:avLst/>
            <a:gdLst>
              <a:gd name="G0" fmla="*/ 1399 1 2"/>
              <a:gd name="G1" fmla="*/ 1399 1 2"/>
              <a:gd name="G2" fmla="+- 1399 0 0"/>
              <a:gd name="G3" fmla="+- 1399 0 0"/>
            </a:gdLst>
            <a:ahLst/>
            <a:cxnLst>
              <a:cxn ang="0">
                <a:pos x="r" y="vc"/>
              </a:cxn>
              <a:cxn ang="5400000">
                <a:pos x="hc" y="b"/>
              </a:cxn>
              <a:cxn ang="10800000">
                <a:pos x="l" y="vc"/>
              </a:cxn>
              <a:cxn ang="16200000">
                <a:pos x="hc" y="t"/>
              </a:cxn>
            </a:cxnLst>
            <a:rect l="0" t="0" r="0" b="0"/>
            <a:pathLst>
              <a:path>
                <a:moveTo>
                  <a:pt x="0" y="0"/>
                </a:moveTo>
                <a:lnTo>
                  <a:pt x="1399" y="0"/>
                </a:lnTo>
                <a:lnTo>
                  <a:pt x="1399" y="1399"/>
                </a:lnTo>
                <a:lnTo>
                  <a:pt x="0" y="1399"/>
                </a:lnTo>
                <a:close/>
              </a:path>
            </a:pathLst>
          </a:custGeom>
          <a:noFill/>
          <a:ln w="36000" cap="flat">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26" name="AutoShape 11"/>
          <p:cNvSpPr>
            <a:spLocks noChangeArrowheads="1"/>
          </p:cNvSpPr>
          <p:nvPr/>
        </p:nvSpPr>
        <p:spPr bwMode="auto">
          <a:xfrm>
            <a:off x="3452813" y="2724150"/>
            <a:ext cx="520700" cy="457200"/>
          </a:xfrm>
          <a:custGeom>
            <a:avLst/>
            <a:gdLst>
              <a:gd name="G0" fmla="*/ 1599 1 2"/>
              <a:gd name="G1" fmla="*/ 1399 1 2"/>
              <a:gd name="G2" fmla="+- 1399 0 0"/>
              <a:gd name="G3" fmla="+- 1599 0 0"/>
            </a:gdLst>
            <a:ahLst/>
            <a:cxnLst>
              <a:cxn ang="0">
                <a:pos x="r" y="vc"/>
              </a:cxn>
              <a:cxn ang="5400000">
                <a:pos x="hc" y="b"/>
              </a:cxn>
              <a:cxn ang="10800000">
                <a:pos x="l" y="vc"/>
              </a:cxn>
              <a:cxn ang="16200000">
                <a:pos x="hc" y="t"/>
              </a:cxn>
            </a:cxnLst>
            <a:rect l="0" t="0" r="0" b="0"/>
            <a:pathLst>
              <a:path>
                <a:moveTo>
                  <a:pt x="0" y="0"/>
                </a:moveTo>
                <a:lnTo>
                  <a:pt x="1599" y="0"/>
                </a:lnTo>
                <a:lnTo>
                  <a:pt x="1599" y="1399"/>
                </a:lnTo>
                <a:lnTo>
                  <a:pt x="0" y="1399"/>
                </a:lnTo>
                <a:close/>
              </a:path>
            </a:pathLst>
          </a:custGeom>
          <a:noFill/>
          <a:ln w="36000" cap="flat">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27" name="AutoShape 12"/>
          <p:cNvSpPr>
            <a:spLocks noChangeArrowheads="1"/>
          </p:cNvSpPr>
          <p:nvPr/>
        </p:nvSpPr>
        <p:spPr bwMode="auto">
          <a:xfrm>
            <a:off x="3582988" y="3344863"/>
            <a:ext cx="1370012" cy="325437"/>
          </a:xfrm>
          <a:custGeom>
            <a:avLst/>
            <a:gdLst>
              <a:gd name="G0" fmla="*/ 4199 1 2"/>
              <a:gd name="G1" fmla="*/ 999 1 2"/>
              <a:gd name="G2" fmla="+- 999 0 0"/>
              <a:gd name="G3" fmla="+- 4199 0 0"/>
            </a:gdLst>
            <a:ahLst/>
            <a:cxnLst>
              <a:cxn ang="0">
                <a:pos x="r" y="vc"/>
              </a:cxn>
              <a:cxn ang="5400000">
                <a:pos x="hc" y="b"/>
              </a:cxn>
              <a:cxn ang="10800000">
                <a:pos x="l" y="vc"/>
              </a:cxn>
              <a:cxn ang="16200000">
                <a:pos x="hc" y="t"/>
              </a:cxn>
            </a:cxnLst>
            <a:rect l="0" t="0" r="0" b="0"/>
            <a:pathLst>
              <a:path>
                <a:moveTo>
                  <a:pt x="0" y="0"/>
                </a:moveTo>
                <a:lnTo>
                  <a:pt x="4199" y="0"/>
                </a:lnTo>
                <a:lnTo>
                  <a:pt x="4199" y="999"/>
                </a:lnTo>
                <a:lnTo>
                  <a:pt x="0" y="999"/>
                </a:lnTo>
                <a:close/>
              </a:path>
            </a:pathLst>
          </a:custGeom>
          <a:noFill/>
          <a:ln w="36000" cap="flat">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28" name="AutoShape 13"/>
          <p:cNvSpPr>
            <a:spLocks noChangeArrowheads="1"/>
          </p:cNvSpPr>
          <p:nvPr/>
        </p:nvSpPr>
        <p:spPr bwMode="auto">
          <a:xfrm>
            <a:off x="6326188" y="3768725"/>
            <a:ext cx="587375" cy="782638"/>
          </a:xfrm>
          <a:custGeom>
            <a:avLst/>
            <a:gdLst>
              <a:gd name="G0" fmla="*/ 1799 1 2"/>
              <a:gd name="G1" fmla="*/ 2399 1 2"/>
              <a:gd name="G2" fmla="+- 2399 0 0"/>
              <a:gd name="G3" fmla="+- 1799 0 0"/>
            </a:gdLst>
            <a:ahLst/>
            <a:cxnLst>
              <a:cxn ang="0">
                <a:pos x="r" y="vc"/>
              </a:cxn>
              <a:cxn ang="5400000">
                <a:pos x="hc" y="b"/>
              </a:cxn>
              <a:cxn ang="10800000">
                <a:pos x="l" y="vc"/>
              </a:cxn>
              <a:cxn ang="16200000">
                <a:pos x="hc" y="t"/>
              </a:cxn>
            </a:cxnLst>
            <a:rect l="0" t="0" r="0" b="0"/>
            <a:pathLst>
              <a:path>
                <a:moveTo>
                  <a:pt x="0" y="0"/>
                </a:moveTo>
                <a:lnTo>
                  <a:pt x="1799" y="0"/>
                </a:lnTo>
                <a:lnTo>
                  <a:pt x="1799" y="2399"/>
                </a:lnTo>
                <a:lnTo>
                  <a:pt x="0" y="2399"/>
                </a:lnTo>
                <a:close/>
              </a:path>
            </a:pathLst>
          </a:custGeom>
          <a:noFill/>
          <a:ln w="36000" cap="flat">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29" name="AutoShape 14"/>
          <p:cNvSpPr>
            <a:spLocks noChangeArrowheads="1"/>
          </p:cNvSpPr>
          <p:nvPr/>
        </p:nvSpPr>
        <p:spPr bwMode="auto">
          <a:xfrm>
            <a:off x="6326188" y="2409825"/>
            <a:ext cx="1630362" cy="546100"/>
          </a:xfrm>
          <a:custGeom>
            <a:avLst/>
            <a:gdLst>
              <a:gd name="G0" fmla="*/ 6199 1 2"/>
              <a:gd name="G1" fmla="*/ 1674 1 2"/>
              <a:gd name="G2" fmla="+- 1674 0 0"/>
              <a:gd name="G3" fmla="+- 6199 0 0"/>
            </a:gdLst>
            <a:ahLst/>
            <a:cxnLst>
              <a:cxn ang="0">
                <a:pos x="r" y="vc"/>
              </a:cxn>
              <a:cxn ang="5400000">
                <a:pos x="hc" y="b"/>
              </a:cxn>
              <a:cxn ang="10800000">
                <a:pos x="l" y="vc"/>
              </a:cxn>
              <a:cxn ang="16200000">
                <a:pos x="hc" y="t"/>
              </a:cxn>
            </a:cxnLst>
            <a:rect l="0" t="0" r="0" b="0"/>
            <a:pathLst>
              <a:path>
                <a:moveTo>
                  <a:pt x="0" y="0"/>
                </a:moveTo>
                <a:lnTo>
                  <a:pt x="6199" y="0"/>
                </a:lnTo>
                <a:lnTo>
                  <a:pt x="6199" y="1674"/>
                </a:lnTo>
                <a:lnTo>
                  <a:pt x="0" y="1674"/>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2x10PW</a:t>
            </a:r>
          </a:p>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interaction area</a:t>
            </a:r>
          </a:p>
        </p:txBody>
      </p:sp>
      <p:sp>
        <p:nvSpPr>
          <p:cNvPr id="30" name="Freeform 15"/>
          <p:cNvSpPr>
            <a:spLocks noChangeArrowheads="1"/>
          </p:cNvSpPr>
          <p:nvPr/>
        </p:nvSpPr>
        <p:spPr bwMode="auto">
          <a:xfrm>
            <a:off x="6881813" y="2854325"/>
            <a:ext cx="1587" cy="882650"/>
          </a:xfrm>
          <a:custGeom>
            <a:avLst/>
            <a:gdLst>
              <a:gd name="T0" fmla="*/ 0 w 1"/>
              <a:gd name="T1" fmla="*/ 2701 h 2702"/>
              <a:gd name="T2" fmla="*/ 0 w 1"/>
              <a:gd name="T3" fmla="*/ 0 h 2702"/>
            </a:gdLst>
            <a:ahLst/>
            <a:cxnLst>
              <a:cxn ang="0">
                <a:pos x="T0" y="T1"/>
              </a:cxn>
              <a:cxn ang="0">
                <a:pos x="T2" y="T3"/>
              </a:cxn>
            </a:cxnLst>
            <a:rect l="0" t="0" r="r" b="b"/>
            <a:pathLst>
              <a:path w="1" h="2702">
                <a:moveTo>
                  <a:pt x="0" y="2701"/>
                </a:moveTo>
                <a:lnTo>
                  <a:pt x="0" y="0"/>
                </a:lnTo>
              </a:path>
            </a:pathLst>
          </a:cu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31" name="AutoShape 16"/>
          <p:cNvSpPr>
            <a:spLocks noChangeArrowheads="1"/>
          </p:cNvSpPr>
          <p:nvPr/>
        </p:nvSpPr>
        <p:spPr bwMode="auto">
          <a:xfrm>
            <a:off x="1928813" y="4264025"/>
            <a:ext cx="2024062" cy="546100"/>
          </a:xfrm>
          <a:custGeom>
            <a:avLst/>
            <a:gdLst>
              <a:gd name="G0" fmla="*/ 6199 1 2"/>
              <a:gd name="G1" fmla="*/ 1674 1 2"/>
              <a:gd name="G2" fmla="+- 1674 0 0"/>
              <a:gd name="G3" fmla="+- 6199 0 0"/>
            </a:gdLst>
            <a:ahLst/>
            <a:cxnLst>
              <a:cxn ang="0">
                <a:pos x="r" y="vc"/>
              </a:cxn>
              <a:cxn ang="5400000">
                <a:pos x="hc" y="b"/>
              </a:cxn>
              <a:cxn ang="10800000">
                <a:pos x="l" y="vc"/>
              </a:cxn>
              <a:cxn ang="16200000">
                <a:pos x="hc" y="t"/>
              </a:cxn>
            </a:cxnLst>
            <a:rect l="0" t="0" r="0" b="0"/>
            <a:pathLst>
              <a:path>
                <a:moveTo>
                  <a:pt x="0" y="0"/>
                </a:moveTo>
                <a:lnTo>
                  <a:pt x="6199" y="0"/>
                </a:lnTo>
                <a:lnTo>
                  <a:pt x="6199" y="1674"/>
                </a:lnTo>
                <a:lnTo>
                  <a:pt x="0" y="1674"/>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Strong field QED</a:t>
            </a:r>
          </a:p>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10 PW</a:t>
            </a:r>
          </a:p>
        </p:txBody>
      </p:sp>
      <p:grpSp>
        <p:nvGrpSpPr>
          <p:cNvPr id="32" name="Group 17"/>
          <p:cNvGrpSpPr>
            <a:grpSpLocks/>
          </p:cNvGrpSpPr>
          <p:nvPr/>
        </p:nvGrpSpPr>
        <p:grpSpPr bwMode="auto">
          <a:xfrm>
            <a:off x="2851150" y="1192213"/>
            <a:ext cx="2022475" cy="1463675"/>
            <a:chOff x="1665" y="434"/>
            <a:chExt cx="1405" cy="1016"/>
          </a:xfrm>
        </p:grpSpPr>
        <p:sp>
          <p:nvSpPr>
            <p:cNvPr id="33" name="AutoShape 18"/>
            <p:cNvSpPr>
              <a:spLocks noChangeArrowheads="1"/>
            </p:cNvSpPr>
            <p:nvPr/>
          </p:nvSpPr>
          <p:spPr bwMode="auto">
            <a:xfrm>
              <a:off x="1665" y="434"/>
              <a:ext cx="1405" cy="378"/>
            </a:xfrm>
            <a:custGeom>
              <a:avLst/>
              <a:gdLst>
                <a:gd name="G0" fmla="*/ 6199 1 2"/>
                <a:gd name="G1" fmla="*/ 1674 1 2"/>
                <a:gd name="G2" fmla="+- 1674 0 0"/>
                <a:gd name="G3" fmla="+- 6199 0 0"/>
              </a:gdLst>
              <a:ahLst/>
              <a:cxnLst>
                <a:cxn ang="0">
                  <a:pos x="r" y="vc"/>
                </a:cxn>
                <a:cxn ang="5400000">
                  <a:pos x="hc" y="b"/>
                </a:cxn>
                <a:cxn ang="10800000">
                  <a:pos x="l" y="vc"/>
                </a:cxn>
                <a:cxn ang="16200000">
                  <a:pos x="hc" y="t"/>
                </a:cxn>
              </a:cxnLst>
              <a:rect l="0" t="0" r="0" b="0"/>
              <a:pathLst>
                <a:path>
                  <a:moveTo>
                    <a:pt x="0" y="0"/>
                  </a:moveTo>
                  <a:lnTo>
                    <a:pt x="6199" y="0"/>
                  </a:lnTo>
                  <a:lnTo>
                    <a:pt x="6199" y="1674"/>
                  </a:lnTo>
                  <a:lnTo>
                    <a:pt x="0" y="1674"/>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Ion–driven NP</a:t>
              </a:r>
            </a:p>
            <a:p>
              <a:pPr defTabSz="407988" eaLnBrk="1" fontAlgn="auto">
                <a:spcBef>
                  <a:spcPts val="0"/>
                </a:spcBef>
                <a:spcAft>
                  <a:spcPts val="0"/>
                </a:spcAft>
                <a:buClr>
                  <a:srgbClr val="000000"/>
                </a:buClr>
                <a:buSzPct val="100000"/>
                <a:buFont typeface="Times New Roman" charset="0"/>
                <a:buNone/>
                <a:tabLst>
                  <a:tab pos="407988" algn="l"/>
                  <a:tab pos="814388" algn="l"/>
                  <a:tab pos="1222375" algn="l"/>
                  <a:tab pos="1630363" algn="l"/>
                </a:tabLst>
                <a:defRPr/>
              </a:pPr>
              <a:r>
                <a:rPr lang="ro-RO" sz="1600" b="1" dirty="0">
                  <a:solidFill>
                    <a:srgbClr val="000000"/>
                  </a:solidFill>
                  <a:latin typeface="Helvetica"/>
                  <a:cs typeface="Helvetica"/>
                </a:rPr>
                <a:t>10 PW</a:t>
              </a:r>
            </a:p>
          </p:txBody>
        </p:sp>
        <p:sp>
          <p:nvSpPr>
            <p:cNvPr id="34" name="AutoShape 19"/>
            <p:cNvSpPr>
              <a:spLocks noChangeArrowheads="1"/>
            </p:cNvSpPr>
            <p:nvPr/>
          </p:nvSpPr>
          <p:spPr bwMode="auto">
            <a:xfrm>
              <a:off x="1996" y="1134"/>
              <a:ext cx="318" cy="316"/>
            </a:xfrm>
            <a:custGeom>
              <a:avLst/>
              <a:gdLst>
                <a:gd name="G0" fmla="*/ 1399 1 2"/>
                <a:gd name="G1" fmla="*/ 1399 1 2"/>
                <a:gd name="G2" fmla="+- 1399 0 0"/>
                <a:gd name="G3" fmla="+- 1399 0 0"/>
              </a:gdLst>
              <a:ahLst/>
              <a:cxnLst>
                <a:cxn ang="0">
                  <a:pos x="r" y="vc"/>
                </a:cxn>
                <a:cxn ang="5400000">
                  <a:pos x="hc" y="b"/>
                </a:cxn>
                <a:cxn ang="10800000">
                  <a:pos x="l" y="vc"/>
                </a:cxn>
                <a:cxn ang="16200000">
                  <a:pos x="hc" y="t"/>
                </a:cxn>
              </a:cxnLst>
              <a:rect l="0" t="0" r="0" b="0"/>
              <a:pathLst>
                <a:path>
                  <a:moveTo>
                    <a:pt x="0" y="0"/>
                  </a:moveTo>
                  <a:lnTo>
                    <a:pt x="1399" y="0"/>
                  </a:lnTo>
                  <a:lnTo>
                    <a:pt x="1399" y="1399"/>
                  </a:lnTo>
                  <a:lnTo>
                    <a:pt x="0" y="1399"/>
                  </a:lnTo>
                  <a:close/>
                </a:path>
              </a:pathLst>
            </a:custGeom>
            <a:noFill/>
            <a:ln w="36000" cap="flat">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fontAlgn="auto" hangingPunct="1">
                <a:spcBef>
                  <a:spcPts val="0"/>
                </a:spcBef>
                <a:spcAft>
                  <a:spcPts val="0"/>
                </a:spcAft>
                <a:defRPr/>
              </a:pPr>
              <a:endParaRPr lang="en-US" sz="1600">
                <a:solidFill>
                  <a:prstClr val="black"/>
                </a:solidFill>
                <a:latin typeface="Helvetica"/>
                <a:cs typeface="Helvetica"/>
              </a:endParaRPr>
            </a:p>
          </p:txBody>
        </p:sp>
      </p:grpSp>
      <p:sp>
        <p:nvSpPr>
          <p:cNvPr id="35" name="AutoShape 20"/>
          <p:cNvSpPr>
            <a:spLocks noChangeArrowheads="1"/>
          </p:cNvSpPr>
          <p:nvPr/>
        </p:nvSpPr>
        <p:spPr bwMode="auto">
          <a:xfrm>
            <a:off x="2668588" y="4225925"/>
            <a:ext cx="455612" cy="457200"/>
          </a:xfrm>
          <a:custGeom>
            <a:avLst/>
            <a:gdLst>
              <a:gd name="G0" fmla="*/ 1399 1 2"/>
              <a:gd name="G1" fmla="*/ 1399 1 2"/>
              <a:gd name="G2" fmla="+- 1399 0 0"/>
              <a:gd name="G3" fmla="+- 1399 0 0"/>
            </a:gdLst>
            <a:ahLst/>
            <a:cxnLst>
              <a:cxn ang="0">
                <a:pos x="r" y="vc"/>
              </a:cxn>
              <a:cxn ang="5400000">
                <a:pos x="hc" y="b"/>
              </a:cxn>
              <a:cxn ang="10800000">
                <a:pos x="l" y="vc"/>
              </a:cxn>
              <a:cxn ang="16200000">
                <a:pos x="hc" y="t"/>
              </a:cxn>
            </a:cxnLst>
            <a:rect l="0" t="0" r="0" b="0"/>
            <a:pathLst>
              <a:path>
                <a:moveTo>
                  <a:pt x="0" y="0"/>
                </a:moveTo>
                <a:lnTo>
                  <a:pt x="1399" y="0"/>
                </a:lnTo>
                <a:lnTo>
                  <a:pt x="1399" y="1399"/>
                </a:lnTo>
                <a:lnTo>
                  <a:pt x="0" y="1399"/>
                </a:lnTo>
                <a:close/>
              </a:path>
            </a:pathLst>
          </a:custGeom>
          <a:noFill/>
          <a:ln w="36000" cap="flat">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fontAlgn="auto" hangingPunct="1">
              <a:spcBef>
                <a:spcPts val="0"/>
              </a:spcBef>
              <a:spcAft>
                <a:spcPts val="0"/>
              </a:spcAft>
              <a:defRPr/>
            </a:pPr>
            <a:endParaRPr lang="en-US">
              <a:solidFill>
                <a:prstClr val="black"/>
              </a:solidFill>
              <a:latin typeface="Helvetica"/>
              <a:cs typeface="Helvetica"/>
            </a:endParaRPr>
          </a:p>
        </p:txBody>
      </p:sp>
      <p:sp>
        <p:nvSpPr>
          <p:cNvPr id="3" name="Rectangle 2"/>
          <p:cNvSpPr/>
          <p:nvPr/>
        </p:nvSpPr>
        <p:spPr>
          <a:xfrm>
            <a:off x="1974850" y="3768725"/>
            <a:ext cx="468313" cy="369888"/>
          </a:xfrm>
          <a:prstGeom prst="rect">
            <a:avLst/>
          </a:prstGeom>
        </p:spPr>
        <p:txBody>
          <a:bodyPr wrap="none">
            <a:spAutoFit/>
          </a:bodyPr>
          <a:lstStyle/>
          <a:p>
            <a:pPr defTabSz="457200" eaLnBrk="1" fontAlgn="auto" hangingPunct="1">
              <a:spcBef>
                <a:spcPts val="0"/>
              </a:spcBef>
              <a:spcAft>
                <a:spcPts val="0"/>
              </a:spcAft>
              <a:defRPr/>
            </a:pPr>
            <a:r>
              <a:rPr lang="ro-RO" b="1" dirty="0">
                <a:solidFill>
                  <a:srgbClr val="000000"/>
                </a:solidFill>
                <a:latin typeface="Helvetica"/>
                <a:cs typeface="Helvetica"/>
              </a:rPr>
              <a:t>E6</a:t>
            </a:r>
            <a:endParaRPr lang="en-US" dirty="0">
              <a:solidFill>
                <a:prstClr val="black"/>
              </a:solidFill>
              <a:latin typeface="Corbel"/>
              <a:cs typeface="Arial" pitchFamily="34" charset="0"/>
            </a:endParaRPr>
          </a:p>
        </p:txBody>
      </p:sp>
      <p:sp>
        <p:nvSpPr>
          <p:cNvPr id="37" name="Rectangle 36"/>
          <p:cNvSpPr/>
          <p:nvPr/>
        </p:nvSpPr>
        <p:spPr>
          <a:xfrm>
            <a:off x="2617788" y="1874838"/>
            <a:ext cx="466725" cy="369887"/>
          </a:xfrm>
          <a:prstGeom prst="rect">
            <a:avLst/>
          </a:prstGeom>
        </p:spPr>
        <p:txBody>
          <a:bodyPr wrap="none">
            <a:spAutoFit/>
          </a:bodyPr>
          <a:lstStyle/>
          <a:p>
            <a:pPr defTabSz="457200" eaLnBrk="1" fontAlgn="auto" hangingPunct="1">
              <a:spcBef>
                <a:spcPts val="0"/>
              </a:spcBef>
              <a:spcAft>
                <a:spcPts val="0"/>
              </a:spcAft>
              <a:defRPr/>
            </a:pPr>
            <a:r>
              <a:rPr lang="ro-RO" b="1" dirty="0">
                <a:solidFill>
                  <a:srgbClr val="000000"/>
                </a:solidFill>
                <a:latin typeface="Helvetica"/>
                <a:cs typeface="Helvetica"/>
              </a:rPr>
              <a:t>E1</a:t>
            </a:r>
            <a:endParaRPr lang="en-US" dirty="0">
              <a:solidFill>
                <a:prstClr val="black"/>
              </a:solidFill>
              <a:latin typeface="Corbel"/>
              <a:cs typeface="Arial" pitchFamily="34" charset="0"/>
            </a:endParaRPr>
          </a:p>
        </p:txBody>
      </p:sp>
      <p:sp>
        <p:nvSpPr>
          <p:cNvPr id="38" name="Rectangle 37"/>
          <p:cNvSpPr/>
          <p:nvPr/>
        </p:nvSpPr>
        <p:spPr>
          <a:xfrm>
            <a:off x="6873875" y="4041775"/>
            <a:ext cx="466725" cy="368300"/>
          </a:xfrm>
          <a:prstGeom prst="rect">
            <a:avLst/>
          </a:prstGeom>
        </p:spPr>
        <p:txBody>
          <a:bodyPr wrap="none">
            <a:spAutoFit/>
          </a:bodyPr>
          <a:lstStyle/>
          <a:p>
            <a:pPr defTabSz="457200" eaLnBrk="1" fontAlgn="auto" hangingPunct="1">
              <a:spcBef>
                <a:spcPts val="0"/>
              </a:spcBef>
              <a:spcAft>
                <a:spcPts val="0"/>
              </a:spcAft>
              <a:defRPr/>
            </a:pPr>
            <a:r>
              <a:rPr lang="ro-RO" b="1" dirty="0">
                <a:solidFill>
                  <a:srgbClr val="000000"/>
                </a:solidFill>
                <a:latin typeface="Helvetica"/>
                <a:cs typeface="Helvetica"/>
              </a:rPr>
              <a:t>E7</a:t>
            </a:r>
            <a:endParaRPr lang="en-US" dirty="0">
              <a:solidFill>
                <a:prstClr val="black"/>
              </a:solidFill>
              <a:latin typeface="Corbel"/>
              <a:cs typeface="Arial" pitchFamily="34" charset="0"/>
            </a:endParaRPr>
          </a:p>
        </p:txBody>
      </p:sp>
    </p:spTree>
    <p:extLst>
      <p:ext uri="{BB962C8B-B14F-4D97-AF65-F5344CB8AC3E}">
        <p14:creationId xmlns:p14="http://schemas.microsoft.com/office/powerpoint/2010/main" val="40028550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1"/>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28"/>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29"/>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12"/>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14"/>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17"/>
                                        </p:tgtEl>
                                        <p:attrNameLst>
                                          <p:attrName>style.visibility</p:attrName>
                                        </p:attrNameLst>
                                      </p:cBhvr>
                                      <p:to>
                                        <p:strVal val="visible"/>
                                      </p:to>
                                    </p:set>
                                  </p:childTnLst>
                                </p:cTn>
                              </p:par>
                              <p:par>
                                <p:cTn id="29" presetID="1" presetClass="entr" fill="hold" nodeType="withEffect">
                                  <p:stCondLst>
                                    <p:cond delay="0"/>
                                  </p:stCondLst>
                                  <p:childTnLst>
                                    <p:set>
                                      <p:cBhvr additive="repl">
                                        <p:cTn id="30" dur="1" fill="hold">
                                          <p:stCondLst>
                                            <p:cond delay="0"/>
                                          </p:stCondLst>
                                        </p:cTn>
                                        <p:tgtEl>
                                          <p:spTgt spid="18"/>
                                        </p:tgtEl>
                                        <p:attrNameLst>
                                          <p:attrName>style.visibility</p:attrName>
                                        </p:attrNameLst>
                                      </p:cBhvr>
                                      <p:to>
                                        <p:strVal val="visible"/>
                                      </p:to>
                                    </p:set>
                                  </p:childTnLst>
                                </p:cTn>
                              </p:par>
                              <p:par>
                                <p:cTn id="31" presetID="1" presetClass="entr" fill="hold" nodeType="withEffect">
                                  <p:stCondLst>
                                    <p:cond delay="0"/>
                                  </p:stCondLst>
                                  <p:childTnLst>
                                    <p:set>
                                      <p:cBhvr additive="repl">
                                        <p:cTn id="32" dur="1" fill="hold">
                                          <p:stCondLst>
                                            <p:cond delay="0"/>
                                          </p:stCondLst>
                                        </p:cTn>
                                        <p:tgtEl>
                                          <p:spTgt spid="19"/>
                                        </p:tgtEl>
                                        <p:attrNameLst>
                                          <p:attrName>style.visibility</p:attrName>
                                        </p:attrNameLst>
                                      </p:cBhvr>
                                      <p:to>
                                        <p:strVal val="visible"/>
                                      </p:to>
                                    </p:set>
                                  </p:childTnLst>
                                </p:cTn>
                              </p:par>
                              <p:par>
                                <p:cTn id="33" presetID="1" presetClass="entr" fill="hold" nodeType="withEffect">
                                  <p:stCondLst>
                                    <p:cond delay="0"/>
                                  </p:stCondLst>
                                  <p:childTnLst>
                                    <p:set>
                                      <p:cBhvr additive="repl">
                                        <p:cTn id="34" dur="1" fill="hold">
                                          <p:stCondLst>
                                            <p:cond delay="0"/>
                                          </p:stCondLst>
                                        </p:cTn>
                                        <p:tgtEl>
                                          <p:spTgt spid="20"/>
                                        </p:tgtEl>
                                        <p:attrNameLst>
                                          <p:attrName>style.visibility</p:attrName>
                                        </p:attrNameLst>
                                      </p:cBhvr>
                                      <p:to>
                                        <p:strVal val="visible"/>
                                      </p:to>
                                    </p:set>
                                  </p:childTnLst>
                                </p:cTn>
                              </p:par>
                              <p:par>
                                <p:cTn id="35" presetID="1" presetClass="entr" fill="hold" nodeType="withEffect">
                                  <p:stCondLst>
                                    <p:cond delay="0"/>
                                  </p:stCondLst>
                                  <p:childTnLst>
                                    <p:set>
                                      <p:cBhvr additive="repl">
                                        <p:cTn id="36" dur="1" fill="hold">
                                          <p:stCondLst>
                                            <p:cond delay="0"/>
                                          </p:stCondLst>
                                        </p:cTn>
                                        <p:tgtEl>
                                          <p:spTgt spid="21"/>
                                        </p:tgtEl>
                                        <p:attrNameLst>
                                          <p:attrName>style.visibility</p:attrName>
                                        </p:attrNameLst>
                                      </p:cBhvr>
                                      <p:to>
                                        <p:strVal val="visible"/>
                                      </p:to>
                                    </p:set>
                                  </p:childTnLst>
                                </p:cTn>
                              </p:par>
                              <p:par>
                                <p:cTn id="37" presetID="1" presetClass="entr" fill="hold" nodeType="withEffect">
                                  <p:stCondLst>
                                    <p:cond delay="0"/>
                                  </p:stCondLst>
                                  <p:childTnLst>
                                    <p:set>
                                      <p:cBhvr additive="repl">
                                        <p:cTn id="38" dur="1" fill="hold">
                                          <p:stCondLst>
                                            <p:cond delay="0"/>
                                          </p:stCondLst>
                                        </p:cTn>
                                        <p:tgtEl>
                                          <p:spTgt spid="26"/>
                                        </p:tgtEl>
                                        <p:attrNameLst>
                                          <p:attrName>style.visibility</p:attrName>
                                        </p:attrNameLst>
                                      </p:cBhvr>
                                      <p:to>
                                        <p:strVal val="visible"/>
                                      </p:to>
                                    </p:set>
                                  </p:childTnLst>
                                </p:cTn>
                              </p:par>
                              <p:par>
                                <p:cTn id="39" presetID="1" presetClass="entr" fill="hold" nodeType="withEffect">
                                  <p:stCondLst>
                                    <p:cond delay="0"/>
                                  </p:stCondLst>
                                  <p:childTnLst>
                                    <p:set>
                                      <p:cBhvr additive="repl">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Laser </a:t>
            </a:r>
            <a:r>
              <a:rPr lang="ro-RO" sz="2400" i="1" dirty="0" err="1" smtClean="0">
                <a:solidFill>
                  <a:srgbClr val="FF0000"/>
                </a:solidFill>
                <a:latin typeface="Times New Roman" pitchFamily="18" charset="0"/>
                <a:cs typeface="Times New Roman" pitchFamily="18" charset="0"/>
              </a:rPr>
              <a:t>driven</a:t>
            </a:r>
            <a:r>
              <a:rPr lang="ro-RO" sz="2400" i="1" dirty="0" smtClean="0">
                <a:solidFill>
                  <a:srgbClr val="FF0000"/>
                </a:solidFill>
                <a:latin typeface="Times New Roman" pitchFamily="18" charset="0"/>
                <a:cs typeface="Times New Roman" pitchFamily="18" charset="0"/>
              </a:rPr>
              <a:t> </a:t>
            </a:r>
            <a:r>
              <a:rPr lang="ro-RO" sz="2400" i="1" dirty="0" err="1" smtClean="0">
                <a:solidFill>
                  <a:srgbClr val="FF0000"/>
                </a:solidFill>
                <a:latin typeface="Times New Roman" pitchFamily="18" charset="0"/>
                <a:cs typeface="Times New Roman" pitchFamily="18" charset="0"/>
              </a:rPr>
              <a:t>experiments</a:t>
            </a:r>
            <a:endParaRPr lang="ro-RO" sz="24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TDR1: Laser </a:t>
            </a:r>
            <a:r>
              <a:rPr lang="ro-RO" sz="2000" i="1" dirty="0" err="1" smtClean="0">
                <a:solidFill>
                  <a:srgbClr val="FF0000"/>
                </a:solidFill>
                <a:latin typeface="Times New Roman" pitchFamily="18" charset="0"/>
                <a:cs typeface="Times New Roman" pitchFamily="18" charset="0"/>
              </a:rPr>
              <a:t>driven</a:t>
            </a:r>
            <a:r>
              <a:rPr lang="ro-RO" sz="2000" i="1" dirty="0" smtClean="0">
                <a:solidFill>
                  <a:srgbClr val="FF0000"/>
                </a:solidFill>
                <a:latin typeface="Times New Roman" pitchFamily="18" charset="0"/>
                <a:cs typeface="Times New Roman" pitchFamily="18" charset="0"/>
              </a:rPr>
              <a:t> nuclear </a:t>
            </a:r>
            <a:r>
              <a:rPr lang="ro-RO" sz="2000" i="1" dirty="0" err="1" smtClean="0">
                <a:solidFill>
                  <a:srgbClr val="FF0000"/>
                </a:solidFill>
                <a:latin typeface="Times New Roman" pitchFamily="18" charset="0"/>
                <a:cs typeface="Times New Roman" pitchFamily="18" charset="0"/>
              </a:rPr>
              <a:t>physics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TDR2: </a:t>
            </a:r>
            <a:r>
              <a:rPr lang="ro-RO" sz="2000" i="1" dirty="0" err="1" smtClean="0">
                <a:solidFill>
                  <a:schemeClr val="bg2">
                    <a:lumMod val="90000"/>
                  </a:schemeClr>
                </a:solidFill>
                <a:latin typeface="Times New Roman" pitchFamily="18" charset="0"/>
                <a:cs typeface="Times New Roman" pitchFamily="18" charset="0"/>
              </a:rPr>
              <a:t>Strong</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field</a:t>
            </a:r>
            <a:r>
              <a:rPr lang="ro-RO" sz="2000" i="1" dirty="0" smtClean="0">
                <a:solidFill>
                  <a:schemeClr val="bg2">
                    <a:lumMod val="90000"/>
                  </a:schemeClr>
                </a:solidFill>
                <a:latin typeface="Times New Roman" pitchFamily="18" charset="0"/>
                <a:cs typeface="Times New Roman" pitchFamily="18" charset="0"/>
              </a:rPr>
              <a:t> QED</a:t>
            </a: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TDR3: </a:t>
            </a:r>
            <a:r>
              <a:rPr lang="ro-RO" sz="2000" i="1" dirty="0" err="1" smtClean="0">
                <a:solidFill>
                  <a:schemeClr val="bg2">
                    <a:lumMod val="90000"/>
                  </a:schemeClr>
                </a:solidFill>
                <a:latin typeface="Times New Roman" pitchFamily="18" charset="0"/>
                <a:cs typeface="Times New Roman" pitchFamily="18" charset="0"/>
              </a:rPr>
              <a:t>combined</a:t>
            </a:r>
            <a:r>
              <a:rPr lang="ro-RO" sz="2000" i="1" dirty="0" smtClean="0">
                <a:solidFill>
                  <a:schemeClr val="bg2">
                    <a:lumMod val="90000"/>
                  </a:schemeClr>
                </a:solidFill>
                <a:latin typeface="Times New Roman" pitchFamily="18" charset="0"/>
                <a:cs typeface="Times New Roman" pitchFamily="18" charset="0"/>
              </a:rPr>
              <a:t> laser gamma </a:t>
            </a:r>
            <a:r>
              <a:rPr lang="ro-RO" sz="2000" i="1" dirty="0" err="1" smtClean="0">
                <a:solidFill>
                  <a:schemeClr val="bg2">
                    <a:lumMod val="90000"/>
                  </a:schemeClr>
                </a:solidFill>
                <a:latin typeface="Times New Roman" pitchFamily="18" charset="0"/>
                <a:cs typeface="Times New Roman" pitchFamily="18" charset="0"/>
              </a:rPr>
              <a:t>experiments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TDR4: material </a:t>
            </a:r>
            <a:r>
              <a:rPr lang="ro-RO" sz="2000" i="1" dirty="0" err="1" smtClean="0">
                <a:solidFill>
                  <a:schemeClr val="bg2">
                    <a:lumMod val="90000"/>
                  </a:schemeClr>
                </a:solidFill>
                <a:latin typeface="Times New Roman" pitchFamily="18" charset="0"/>
                <a:cs typeface="Times New Roman" pitchFamily="18" charset="0"/>
              </a:rPr>
              <a:t>science</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and</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applications</a:t>
            </a:r>
            <a:r>
              <a:rPr lang="en-US" sz="2400" dirty="0" smtClean="0">
                <a:solidFill>
                  <a:schemeClr val="bg2">
                    <a:lumMod val="90000"/>
                  </a:schemeClr>
                </a:solidFill>
                <a:latin typeface="Times New Roman" pitchFamily="18" charset="0"/>
                <a:cs typeface="Times New Roman" pitchFamily="18" charset="0"/>
              </a:rPr>
              <a:t>    </a:t>
            </a:r>
            <a:endParaRPr lang="en-US" sz="2400" i="1" dirty="0" smtClean="0">
              <a:solidFill>
                <a:schemeClr val="bg2">
                  <a:lumMod val="9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53085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476672"/>
            <a:ext cx="8964488" cy="4968552"/>
          </a:xfrm>
        </p:spPr>
        <p:txBody>
          <a:bodyPr/>
          <a:lstStyle/>
          <a:p>
            <a:pPr marL="0" indent="0">
              <a:buNone/>
            </a:pPr>
            <a:r>
              <a:rPr lang="en-GB" sz="2800" dirty="0"/>
              <a:t> </a:t>
            </a:r>
            <a:r>
              <a:rPr lang="en-GB" sz="2800" dirty="0" smtClean="0"/>
              <a:t>      </a:t>
            </a:r>
            <a:r>
              <a:rPr lang="en-GB" b="1" dirty="0" smtClean="0"/>
              <a:t>Laser driven Nuclear Physics Experiments TDR1</a:t>
            </a:r>
            <a:endParaRPr lang="en-GB" sz="2800" b="1" dirty="0" smtClean="0"/>
          </a:p>
          <a:p>
            <a:pPr marL="0" indent="0">
              <a:buNone/>
            </a:pPr>
            <a:r>
              <a:rPr lang="en-GB" sz="2800" b="1" dirty="0"/>
              <a:t> </a:t>
            </a:r>
            <a:r>
              <a:rPr lang="en-GB" sz="2800" b="1" dirty="0" smtClean="0"/>
              <a:t>          </a:t>
            </a:r>
            <a:r>
              <a:rPr lang="en-GB" sz="2800" b="1" dirty="0" smtClean="0">
                <a:solidFill>
                  <a:schemeClr val="tx2"/>
                </a:solidFill>
              </a:rPr>
              <a:t>Convener :M. Roth  ELI-NP F. Negoita +WG members</a:t>
            </a:r>
          </a:p>
          <a:p>
            <a:pPr marL="0" indent="0">
              <a:buNone/>
            </a:pPr>
            <a:endParaRPr lang="en-GB" sz="2800" b="1" dirty="0" smtClean="0">
              <a:solidFill>
                <a:schemeClr val="tx2"/>
              </a:solidFill>
            </a:endParaRPr>
          </a:p>
          <a:p>
            <a:r>
              <a:rPr lang="en-US" sz="2000" b="1" dirty="0" smtClean="0"/>
              <a:t>2.1 </a:t>
            </a:r>
            <a:r>
              <a:rPr lang="en-US" sz="2000" b="1" dirty="0"/>
              <a:t>Nuclear fusion reactions from laser-accelerated fissile ion beams</a:t>
            </a:r>
          </a:p>
          <a:p>
            <a:pPr lvl="1"/>
            <a:r>
              <a:rPr lang="en-US" sz="1600" b="1" i="1" dirty="0"/>
              <a:t>2.1.1 RPA for heavy ions</a:t>
            </a:r>
          </a:p>
          <a:p>
            <a:pPr lvl="1"/>
            <a:r>
              <a:rPr lang="en-US" sz="1600" b="1" i="1" dirty="0"/>
              <a:t>2.1.2 Stopping power of very dense ion bunches</a:t>
            </a:r>
          </a:p>
          <a:p>
            <a:pPr lvl="1"/>
            <a:r>
              <a:rPr lang="en-US" sz="1600" b="1" i="1" dirty="0"/>
              <a:t>2.1.3 Fission-Fusion reaction mechanism</a:t>
            </a:r>
          </a:p>
          <a:p>
            <a:pPr marL="0" indent="0">
              <a:buNone/>
            </a:pPr>
            <a:endParaRPr lang="en-US" sz="2000" dirty="0"/>
          </a:p>
          <a:p>
            <a:r>
              <a:rPr lang="en-US" sz="2000" b="1" dirty="0"/>
              <a:t>2.2 Nuclear (de)excitation induced by lasers</a:t>
            </a:r>
          </a:p>
          <a:p>
            <a:pPr lvl="1"/>
            <a:r>
              <a:rPr lang="en-US" sz="1600" b="1" dirty="0"/>
              <a:t>26Al </a:t>
            </a:r>
            <a:r>
              <a:rPr lang="en-US" sz="1600" b="1" dirty="0" smtClean="0"/>
              <a:t>case</a:t>
            </a:r>
            <a:endParaRPr lang="ro-RO" sz="1600" b="1" dirty="0" smtClean="0"/>
          </a:p>
          <a:p>
            <a:pPr marL="457200" lvl="1" indent="0">
              <a:buNone/>
            </a:pPr>
            <a:endParaRPr lang="en-US" sz="1600" b="1" dirty="0"/>
          </a:p>
          <a:p>
            <a:r>
              <a:rPr lang="en-US" sz="2000" b="1" dirty="0"/>
              <a:t>2.3 Nuclear Astrophysics in Laser plasmas</a:t>
            </a:r>
          </a:p>
          <a:p>
            <a:pPr lvl="1"/>
            <a:r>
              <a:rPr lang="en-US" sz="1600" b="1" dirty="0"/>
              <a:t>2.3.1 13C(4He,n)16O and </a:t>
            </a:r>
            <a:r>
              <a:rPr lang="en-US" sz="1600" b="1" dirty="0" smtClean="0"/>
              <a:t>7Li(</a:t>
            </a:r>
            <a:r>
              <a:rPr lang="en-US" sz="1600" b="1" dirty="0" err="1" smtClean="0"/>
              <a:t>d,n</a:t>
            </a:r>
            <a:r>
              <a:rPr lang="en-US" sz="1600" b="1" dirty="0" smtClean="0"/>
              <a:t>)4He-4He</a:t>
            </a:r>
            <a:endParaRPr lang="fr-FR" sz="1600" b="1" dirty="0"/>
          </a:p>
        </p:txBody>
      </p:sp>
    </p:spTree>
    <p:extLst>
      <p:ext uri="{BB962C8B-B14F-4D97-AF65-F5344CB8AC3E}">
        <p14:creationId xmlns:p14="http://schemas.microsoft.com/office/powerpoint/2010/main" val="1906705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CAC29BA-D840-4F09-B1E6-3E5B916CCF7B}" type="slidenum">
              <a:rPr lang="en-US" smtClean="0"/>
              <a:pPr/>
              <a:t>23</a:t>
            </a:fld>
            <a:endParaRPr lang="en-US"/>
          </a:p>
        </p:txBody>
      </p:sp>
      <p:sp>
        <p:nvSpPr>
          <p:cNvPr id="2" name="Title 1"/>
          <p:cNvSpPr>
            <a:spLocks noGrp="1"/>
          </p:cNvSpPr>
          <p:nvPr>
            <p:ph type="title" idx="4294967295"/>
          </p:nvPr>
        </p:nvSpPr>
        <p:spPr>
          <a:xfrm>
            <a:off x="1486000" y="0"/>
            <a:ext cx="7200800" cy="957263"/>
          </a:xfrm>
        </p:spPr>
        <p:txBody>
          <a:bodyPr>
            <a:normAutofit/>
          </a:bodyPr>
          <a:lstStyle/>
          <a:p>
            <a:r>
              <a:rPr lang="en-US" sz="2400" dirty="0" smtClean="0">
                <a:latin typeface="Arial" panose="020B0604020202020204" pitchFamily="34" charset="0"/>
                <a:cs typeface="Arial" panose="020B0604020202020204" pitchFamily="34" charset="0"/>
              </a:rPr>
              <a:t>The experiments for Laser Driven Nuclear Physics for E1 area at ELI-NP</a:t>
            </a:r>
            <a:endParaRPr lang="en-US" sz="2400"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457200" y="1508125"/>
            <a:ext cx="8686800" cy="4297363"/>
          </a:xfrm>
        </p:spPr>
        <p:txBody>
          <a:bodyPr>
            <a:normAutofit fontScale="47500" lnSpcReduction="20000"/>
          </a:bodyPr>
          <a:lstStyle/>
          <a:p>
            <a:pPr>
              <a:buFont typeface="Wingdings" panose="05000000000000000000" pitchFamily="2" charset="2"/>
              <a:buChar char="q"/>
            </a:pPr>
            <a:r>
              <a:rPr lang="en-US" sz="3400" i="1" dirty="0" smtClean="0"/>
              <a:t>Nuclear fusion reactions from laser-accelerated fissile ion</a:t>
            </a:r>
            <a:r>
              <a:rPr lang="en-US" sz="3400" dirty="0" smtClean="0"/>
              <a:t>s, to understand the nucleosynthesis of heavy elements. The neutron rich nuclei (with N=126) produced in the laser induced fission and fusion reactions in a Thorium target, will make possible the study the production mechanism of heavy elements (through the r-process) . There is an experimental group to study: </a:t>
            </a:r>
          </a:p>
          <a:p>
            <a:pPr marL="514350" indent="-514350">
              <a:buAutoNum type="alphaLcParenR"/>
            </a:pPr>
            <a:r>
              <a:rPr lang="en-US" sz="3400" dirty="0" smtClean="0"/>
              <a:t>Radiation Pressure Acceleration of heavy ions; </a:t>
            </a:r>
          </a:p>
          <a:p>
            <a:pPr marL="514350" indent="-514350">
              <a:buAutoNum type="alphaLcParenR"/>
            </a:pPr>
            <a:r>
              <a:rPr lang="en-US" sz="3400" dirty="0" smtClean="0"/>
              <a:t>The Stopping Power for Intense Ion Bunches and</a:t>
            </a:r>
          </a:p>
          <a:p>
            <a:pPr marL="514350" indent="-514350">
              <a:buAutoNum type="alphaLcParenR"/>
            </a:pPr>
            <a:r>
              <a:rPr lang="en-US" sz="3400" dirty="0" smtClean="0"/>
              <a:t>The fission – fusion reaction mechanism. </a:t>
            </a:r>
          </a:p>
          <a:p>
            <a:pPr marL="514350" indent="-514350">
              <a:buNone/>
            </a:pPr>
            <a:r>
              <a:rPr lang="en-US" sz="3400" dirty="0" smtClean="0"/>
              <a:t>The Bethe –Bloch equation for the stopping power for the ion (eq. 1) has two terms: the binary collision term (T1) and the long range collective interaction term (T2). This allows the study of potential reduction of  atomic  stopping power or ultra dense ion bunches.</a:t>
            </a:r>
            <a:endParaRPr lang="ro-RO" sz="3400" dirty="0" smtClean="0"/>
          </a:p>
          <a:p>
            <a:pPr marL="514350" indent="-514350">
              <a:buNone/>
            </a:pPr>
            <a:endParaRPr lang="en-US" sz="3400" dirty="0" smtClean="0"/>
          </a:p>
          <a:p>
            <a:pPr>
              <a:buFont typeface="Wingdings" panose="05000000000000000000" pitchFamily="2" charset="2"/>
              <a:buChar char="q"/>
            </a:pPr>
            <a:r>
              <a:rPr lang="en-US" sz="3400" dirty="0" smtClean="0"/>
              <a:t>Laser Induced Nuclear (De)excitation, to study the excitation levels and lifetime of </a:t>
            </a:r>
            <a:r>
              <a:rPr lang="en-US" sz="3400" baseline="30000" dirty="0" smtClean="0"/>
              <a:t>26</a:t>
            </a:r>
            <a:r>
              <a:rPr lang="en-US" sz="3400" dirty="0" smtClean="0"/>
              <a:t>Al.</a:t>
            </a:r>
            <a:endParaRPr lang="ro-RO" sz="3400" dirty="0" smtClean="0"/>
          </a:p>
          <a:p>
            <a:pPr marL="0" indent="0">
              <a:buNone/>
            </a:pPr>
            <a:endParaRPr lang="en-US" sz="3400" dirty="0" smtClean="0"/>
          </a:p>
          <a:p>
            <a:pPr>
              <a:buFont typeface="Wingdings" panose="05000000000000000000" pitchFamily="2" charset="2"/>
              <a:buChar char="q"/>
            </a:pPr>
            <a:r>
              <a:rPr lang="en-US" sz="3400" dirty="0" smtClean="0"/>
              <a:t>Nuclear astrophysics in laser induced plasma, to study the nuclear reactions relevant in nucleosynthesis: </a:t>
            </a:r>
            <a:r>
              <a:rPr lang="en-US" sz="3400" baseline="30000" dirty="0" smtClean="0"/>
              <a:t>13</a:t>
            </a:r>
            <a:r>
              <a:rPr lang="en-US" sz="3400" dirty="0" smtClean="0"/>
              <a:t>C (</a:t>
            </a:r>
            <a:r>
              <a:rPr lang="en-US" sz="3400" baseline="30000" dirty="0" smtClean="0"/>
              <a:t>4</a:t>
            </a:r>
            <a:r>
              <a:rPr lang="en-US" sz="3400" dirty="0" smtClean="0"/>
              <a:t>He, n) 16O ; </a:t>
            </a:r>
            <a:r>
              <a:rPr lang="en-US" sz="3400" baseline="30000" dirty="0" smtClean="0"/>
              <a:t>7</a:t>
            </a:r>
            <a:r>
              <a:rPr lang="en-US" sz="3400" dirty="0" smtClean="0"/>
              <a:t>Li (d, n) </a:t>
            </a:r>
            <a:r>
              <a:rPr lang="en-US" sz="3400" baseline="30000" dirty="0" smtClean="0"/>
              <a:t>4</a:t>
            </a:r>
            <a:r>
              <a:rPr lang="en-US" sz="3400" dirty="0" smtClean="0"/>
              <a:t>He ; </a:t>
            </a:r>
          </a:p>
          <a:p>
            <a:pPr marL="514350" indent="-514350">
              <a:buAutoNum type="arabicPeriod"/>
            </a:pPr>
            <a:endParaRPr lang="en-US" dirty="0" smtClean="0"/>
          </a:p>
          <a:p>
            <a:pPr marL="514350" indent="-51435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277107351"/>
              </p:ext>
            </p:extLst>
          </p:nvPr>
        </p:nvGraphicFramePr>
        <p:xfrm>
          <a:off x="755576" y="4845544"/>
          <a:ext cx="4948758" cy="844910"/>
        </p:xfrm>
        <a:graphic>
          <a:graphicData uri="http://schemas.openxmlformats.org/presentationml/2006/ole">
            <mc:AlternateContent xmlns:mc="http://schemas.openxmlformats.org/markup-compatibility/2006">
              <mc:Choice xmlns:v="urn:schemas-microsoft-com:vml" Requires="v">
                <p:oleObj spid="_x0000_s1067" name="Equation" r:id="rId3" imgW="3124080" imgH="533160" progId="Equation.DSMT4">
                  <p:embed/>
                </p:oleObj>
              </mc:Choice>
              <mc:Fallback>
                <p:oleObj name="Equation" r:id="rId3" imgW="3124080" imgH="5331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845544"/>
                        <a:ext cx="4948758" cy="8449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03399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675" y="0"/>
            <a:ext cx="6032500" cy="760413"/>
          </a:xfrm>
        </p:spPr>
        <p:txBody>
          <a:bodyPr rtlCol="0">
            <a:normAutofit fontScale="90000"/>
          </a:bodyPr>
          <a:lstStyle/>
          <a:p>
            <a:pPr eaLnBrk="1" fontAlgn="auto" hangingPunct="1">
              <a:spcAft>
                <a:spcPts val="0"/>
              </a:spcAft>
              <a:defRPr/>
            </a:pPr>
            <a:r>
              <a:rPr lang="en-US" dirty="0" smtClean="0"/>
              <a:t>Laser Driven NP at ELI–NP</a:t>
            </a:r>
            <a:endParaRPr lang="en-US" dirty="0"/>
          </a:p>
        </p:txBody>
      </p:sp>
      <p:sp>
        <p:nvSpPr>
          <p:cNvPr id="25" name="TextBox 24"/>
          <p:cNvSpPr txBox="1"/>
          <p:nvPr/>
        </p:nvSpPr>
        <p:spPr>
          <a:xfrm>
            <a:off x="149225" y="2597150"/>
            <a:ext cx="9037638" cy="4278313"/>
          </a:xfrm>
          <a:prstGeom prst="rect">
            <a:avLst/>
          </a:prstGeom>
          <a:noFill/>
        </p:spPr>
        <p:txBody>
          <a:bodyPr wrap="none">
            <a:spAutoFit/>
          </a:bodyPr>
          <a:lstStyle/>
          <a:p>
            <a:pPr marL="285750" indent="-285750" defTabSz="457200" eaLnBrk="1" fontAlgn="auto" hangingPunct="1">
              <a:spcBef>
                <a:spcPts val="0"/>
              </a:spcBef>
              <a:spcAft>
                <a:spcPts val="0"/>
              </a:spcAft>
              <a:buFont typeface="Wingdings" panose="05000000000000000000" pitchFamily="2" charset="2"/>
              <a:buChar char="Ø"/>
              <a:defRPr/>
            </a:pPr>
            <a:r>
              <a:rPr lang="en-GB" sz="1600" dirty="0">
                <a:solidFill>
                  <a:srgbClr val="000090"/>
                </a:solidFill>
                <a:latin typeface="Helvetica Neue"/>
                <a:cs typeface="Helvetica Neue"/>
              </a:rPr>
              <a:t>Study of exotic nuclei of </a:t>
            </a:r>
          </a:p>
          <a:p>
            <a:pPr defTabSz="457200" eaLnBrk="1" fontAlgn="auto" hangingPunct="1">
              <a:spcBef>
                <a:spcPts val="0"/>
              </a:spcBef>
              <a:spcAft>
                <a:spcPts val="0"/>
              </a:spcAft>
              <a:defRPr/>
            </a:pPr>
            <a:r>
              <a:rPr lang="en-GB" sz="1600" dirty="0">
                <a:solidFill>
                  <a:srgbClr val="000090"/>
                </a:solidFill>
                <a:latin typeface="Helvetica Neue"/>
                <a:cs typeface="Helvetica Neue"/>
              </a:rPr>
              <a:t>     astrophysical interest </a:t>
            </a:r>
          </a:p>
          <a:p>
            <a:pPr defTabSz="457200" eaLnBrk="1" fontAlgn="auto" hangingPunct="1">
              <a:spcBef>
                <a:spcPts val="0"/>
              </a:spcBef>
              <a:spcAft>
                <a:spcPts val="0"/>
              </a:spcAft>
              <a:defRPr/>
            </a:pPr>
            <a:r>
              <a:rPr lang="en-GB" sz="1600" dirty="0">
                <a:solidFill>
                  <a:srgbClr val="000090"/>
                </a:solidFill>
                <a:latin typeface="Helvetica Neue"/>
                <a:cs typeface="Helvetica Neue"/>
              </a:rPr>
              <a:t>     produced using high  </a:t>
            </a:r>
          </a:p>
          <a:p>
            <a:pPr defTabSz="457200" eaLnBrk="1" fontAlgn="auto" hangingPunct="1">
              <a:spcBef>
                <a:spcPts val="0"/>
              </a:spcBef>
              <a:spcAft>
                <a:spcPts val="0"/>
              </a:spcAft>
              <a:defRPr/>
            </a:pPr>
            <a:r>
              <a:rPr lang="en-GB" sz="1600" dirty="0">
                <a:solidFill>
                  <a:srgbClr val="000090"/>
                </a:solidFill>
                <a:latin typeface="Helvetica Neue"/>
                <a:cs typeface="Helvetica Neue"/>
              </a:rPr>
              <a:t>     density ion bunches : </a:t>
            </a:r>
          </a:p>
          <a:p>
            <a:pPr defTabSz="457200" eaLnBrk="1" fontAlgn="auto" hangingPunct="1">
              <a:spcBef>
                <a:spcPts val="0"/>
              </a:spcBef>
              <a:spcAft>
                <a:spcPts val="0"/>
              </a:spcAft>
              <a:defRPr/>
            </a:pPr>
            <a:r>
              <a:rPr lang="en-GB" sz="1600" b="1" dirty="0">
                <a:solidFill>
                  <a:srgbClr val="000090"/>
                </a:solidFill>
                <a:latin typeface="Helvetica Neue"/>
                <a:cs typeface="Helvetica Neue"/>
              </a:rPr>
              <a:t>     fission–fusion reactions.</a:t>
            </a:r>
          </a:p>
          <a:p>
            <a:pPr defTabSz="457200" eaLnBrk="1" fontAlgn="auto" hangingPunct="1">
              <a:spcBef>
                <a:spcPts val="0"/>
              </a:spcBef>
              <a:spcAft>
                <a:spcPts val="0"/>
              </a:spcAft>
              <a:defRPr/>
            </a:pPr>
            <a:r>
              <a:rPr lang="en-GB" sz="1600" dirty="0">
                <a:solidFill>
                  <a:srgbClr val="000090"/>
                </a:solidFill>
                <a:latin typeface="Helvetica Neue"/>
                <a:cs typeface="Helvetica Neue"/>
              </a:rPr>
              <a:t>     n–rich nuclei around N = 126 </a:t>
            </a:r>
          </a:p>
          <a:p>
            <a:pPr defTabSz="457200" eaLnBrk="1" fontAlgn="auto" hangingPunct="1">
              <a:spcBef>
                <a:spcPts val="0"/>
              </a:spcBef>
              <a:spcAft>
                <a:spcPts val="0"/>
              </a:spcAft>
              <a:defRPr/>
            </a:pPr>
            <a:r>
              <a:rPr lang="en-GB" sz="1600" dirty="0">
                <a:solidFill>
                  <a:srgbClr val="000090"/>
                </a:solidFill>
                <a:latin typeface="Helvetica Neue"/>
                <a:cs typeface="Helvetica Neue"/>
              </a:rPr>
              <a:t>     waiting point</a:t>
            </a:r>
          </a:p>
          <a:p>
            <a:pPr defTabSz="457200" eaLnBrk="1" fontAlgn="auto" hangingPunct="1">
              <a:spcBef>
                <a:spcPts val="0"/>
              </a:spcBef>
              <a:spcAft>
                <a:spcPts val="0"/>
              </a:spcAft>
              <a:defRPr/>
            </a:pPr>
            <a:endParaRPr lang="en-GB" sz="1600" dirty="0">
              <a:solidFill>
                <a:srgbClr val="000090"/>
              </a:solidFill>
              <a:latin typeface="Helvetica Neue"/>
              <a:cs typeface="Helvetica Neue"/>
            </a:endParaRPr>
          </a:p>
          <a:p>
            <a:pPr defTabSz="457200" eaLnBrk="1" fontAlgn="auto" hangingPunct="1">
              <a:spcBef>
                <a:spcPts val="0"/>
              </a:spcBef>
              <a:spcAft>
                <a:spcPts val="0"/>
              </a:spcAft>
              <a:defRPr/>
            </a:pPr>
            <a:endParaRPr lang="en-GB" sz="1600" dirty="0">
              <a:solidFill>
                <a:prstClr val="black"/>
              </a:solidFill>
              <a:latin typeface="Helvetica Neue"/>
              <a:cs typeface="Helvetica Neue"/>
            </a:endParaRPr>
          </a:p>
          <a:p>
            <a:pPr defTabSz="457200" eaLnBrk="1" fontAlgn="auto" hangingPunct="1">
              <a:spcBef>
                <a:spcPts val="0"/>
              </a:spcBef>
              <a:spcAft>
                <a:spcPts val="0"/>
              </a:spcAft>
              <a:defRPr/>
            </a:pPr>
            <a:endParaRPr lang="en-GB" sz="1600" b="1" i="1" dirty="0">
              <a:solidFill>
                <a:srgbClr val="FF0000"/>
              </a:solidFill>
              <a:latin typeface="Helvetica Neue"/>
              <a:cs typeface="Helvetica Neue"/>
            </a:endParaRPr>
          </a:p>
          <a:p>
            <a:pPr marL="285750" indent="-285750" defTabSz="457200" eaLnBrk="1" fontAlgn="auto" hangingPunct="1">
              <a:spcBef>
                <a:spcPts val="0"/>
              </a:spcBef>
              <a:spcAft>
                <a:spcPts val="0"/>
              </a:spcAft>
              <a:buFont typeface="Wingdings" panose="05000000000000000000" pitchFamily="2" charset="2"/>
              <a:buChar char="Ø"/>
              <a:defRPr/>
            </a:pPr>
            <a:r>
              <a:rPr lang="en-GB" sz="1600" b="1" i="1" dirty="0">
                <a:solidFill>
                  <a:srgbClr val="FF0000"/>
                </a:solidFill>
                <a:latin typeface="Helvetica Neue"/>
                <a:cs typeface="Helvetica Neue"/>
              </a:rPr>
              <a:t>Study of heavy ions acceleration mechanism at laser intensities &gt; 10</a:t>
            </a:r>
            <a:r>
              <a:rPr lang="en-GB" sz="1600" b="1" i="1" baseline="30000" dirty="0">
                <a:solidFill>
                  <a:srgbClr val="FF0000"/>
                </a:solidFill>
                <a:latin typeface="Helvetica Neue"/>
                <a:cs typeface="Helvetica Neue"/>
              </a:rPr>
              <a:t>23</a:t>
            </a:r>
            <a:r>
              <a:rPr lang="en-GB" sz="1600" b="1" i="1" dirty="0">
                <a:solidFill>
                  <a:srgbClr val="FF0000"/>
                </a:solidFill>
                <a:latin typeface="Helvetica Neue"/>
                <a:cs typeface="Helvetica Neue"/>
              </a:rPr>
              <a:t> W/cm</a:t>
            </a:r>
            <a:r>
              <a:rPr lang="en-GB" sz="1600" b="1" i="1" baseline="30000" dirty="0">
                <a:solidFill>
                  <a:srgbClr val="FF0000"/>
                </a:solidFill>
                <a:latin typeface="Helvetica Neue"/>
                <a:cs typeface="Helvetica Neue"/>
              </a:rPr>
              <a:t>2</a:t>
            </a:r>
            <a:r>
              <a:rPr lang="en-GB" sz="1600" b="1" i="1" dirty="0">
                <a:solidFill>
                  <a:srgbClr val="FF0000"/>
                </a:solidFill>
                <a:latin typeface="Helvetica Neue"/>
                <a:cs typeface="Helvetica Neue"/>
              </a:rPr>
              <a:t> </a:t>
            </a:r>
          </a:p>
          <a:p>
            <a:pPr marL="285750" indent="-285750" defTabSz="457200" eaLnBrk="1" fontAlgn="auto" hangingPunct="1">
              <a:spcBef>
                <a:spcPts val="0"/>
              </a:spcBef>
              <a:spcAft>
                <a:spcPts val="0"/>
              </a:spcAft>
              <a:buFont typeface="Wingdings" panose="05000000000000000000" pitchFamily="2" charset="2"/>
              <a:buChar char="Ø"/>
              <a:defRPr/>
            </a:pPr>
            <a:endParaRPr lang="en-GB" sz="1600" b="1" i="1" dirty="0">
              <a:solidFill>
                <a:srgbClr val="FF0000"/>
              </a:solidFill>
              <a:latin typeface="Helvetica Neue"/>
              <a:cs typeface="Helvetica Neue"/>
            </a:endParaRPr>
          </a:p>
          <a:p>
            <a:pPr marL="285750" indent="-285750" defTabSz="457200" eaLnBrk="1" fontAlgn="auto" hangingPunct="1">
              <a:spcBef>
                <a:spcPts val="0"/>
              </a:spcBef>
              <a:spcAft>
                <a:spcPts val="0"/>
              </a:spcAft>
              <a:buFont typeface="Wingdings" panose="05000000000000000000" pitchFamily="2" charset="2"/>
              <a:buChar char="Ø"/>
              <a:defRPr/>
            </a:pPr>
            <a:r>
              <a:rPr lang="en-GB" sz="1600" b="1" i="1" dirty="0">
                <a:solidFill>
                  <a:srgbClr val="FF0000"/>
                </a:solidFill>
                <a:latin typeface="Helvetica Neue"/>
                <a:cs typeface="Helvetica Neue"/>
              </a:rPr>
              <a:t>Deceleration of very dense electron and ion beams </a:t>
            </a:r>
          </a:p>
          <a:p>
            <a:pPr defTabSz="457200" eaLnBrk="1" fontAlgn="auto" hangingPunct="1">
              <a:spcBef>
                <a:spcPts val="0"/>
              </a:spcBef>
              <a:spcAft>
                <a:spcPts val="0"/>
              </a:spcAft>
              <a:defRPr/>
            </a:pPr>
            <a:endParaRPr lang="en-GB" sz="1600" b="1" i="1" dirty="0">
              <a:solidFill>
                <a:srgbClr val="FF0000"/>
              </a:solidFill>
              <a:latin typeface="Helvetica Neue"/>
              <a:cs typeface="Helvetica Neue"/>
            </a:endParaRPr>
          </a:p>
          <a:p>
            <a:pPr marL="285750" indent="-285750" defTabSz="457200" eaLnBrk="1" fontAlgn="auto" hangingPunct="1">
              <a:spcBef>
                <a:spcPts val="0"/>
              </a:spcBef>
              <a:spcAft>
                <a:spcPts val="0"/>
              </a:spcAft>
              <a:buFont typeface="Wingdings" panose="05000000000000000000" pitchFamily="2" charset="2"/>
              <a:buChar char="Ø"/>
              <a:defRPr/>
            </a:pPr>
            <a:r>
              <a:rPr lang="en-GB" sz="1600" b="1" i="1" dirty="0">
                <a:solidFill>
                  <a:srgbClr val="FF0000"/>
                </a:solidFill>
                <a:latin typeface="Helvetica Neue"/>
                <a:cs typeface="Helvetica Neue"/>
              </a:rPr>
              <a:t>Understanding influence of screening effect on stellar reaction rates using laser plasma</a:t>
            </a:r>
          </a:p>
          <a:p>
            <a:pPr marL="285750" indent="-285750" defTabSz="457200" eaLnBrk="1" fontAlgn="auto" hangingPunct="1">
              <a:spcBef>
                <a:spcPts val="0"/>
              </a:spcBef>
              <a:spcAft>
                <a:spcPts val="0"/>
              </a:spcAft>
              <a:buFont typeface="Wingdings" panose="05000000000000000000" pitchFamily="2" charset="2"/>
              <a:buChar char="Ø"/>
              <a:defRPr/>
            </a:pPr>
            <a:endParaRPr lang="en-GB" sz="1600" b="1" i="1" dirty="0">
              <a:solidFill>
                <a:srgbClr val="FF0000"/>
              </a:solidFill>
              <a:latin typeface="Helvetica Neue"/>
              <a:cs typeface="Helvetica Neue"/>
            </a:endParaRPr>
          </a:p>
          <a:p>
            <a:pPr marL="285750" indent="-285750" defTabSz="457200" eaLnBrk="1" fontAlgn="auto" hangingPunct="1">
              <a:spcBef>
                <a:spcPts val="0"/>
              </a:spcBef>
              <a:spcAft>
                <a:spcPts val="0"/>
              </a:spcAft>
              <a:buFont typeface="Wingdings" panose="05000000000000000000" pitchFamily="2" charset="2"/>
              <a:buChar char="Ø"/>
              <a:defRPr/>
            </a:pPr>
            <a:r>
              <a:rPr lang="en-GB" sz="1600" b="1" i="1" dirty="0">
                <a:solidFill>
                  <a:srgbClr val="FF0000"/>
                </a:solidFill>
                <a:latin typeface="Helvetica Neue"/>
                <a:cs typeface="Helvetica Neue"/>
              </a:rPr>
              <a:t>Nuclear techniques for characterization of laser–induced radiations </a:t>
            </a:r>
          </a:p>
        </p:txBody>
      </p:sp>
      <p:grpSp>
        <p:nvGrpSpPr>
          <p:cNvPr id="42" name="Group 2"/>
          <p:cNvGrpSpPr>
            <a:grpSpLocks noChangeAspect="1"/>
          </p:cNvGrpSpPr>
          <p:nvPr/>
        </p:nvGrpSpPr>
        <p:grpSpPr bwMode="auto">
          <a:xfrm>
            <a:off x="5507038" y="1833563"/>
            <a:ext cx="3603625" cy="2805112"/>
            <a:chOff x="4053445" y="692150"/>
            <a:chExt cx="4372449" cy="3344711"/>
          </a:xfrm>
        </p:grpSpPr>
        <p:sp>
          <p:nvSpPr>
            <p:cNvPr id="43" name="Rectangle 21"/>
            <p:cNvSpPr>
              <a:spLocks noChangeArrowheads="1"/>
            </p:cNvSpPr>
            <p:nvPr/>
          </p:nvSpPr>
          <p:spPr bwMode="auto">
            <a:xfrm>
              <a:off x="6613350" y="1445515"/>
              <a:ext cx="229217" cy="2231700"/>
            </a:xfrm>
            <a:prstGeom prst="rect">
              <a:avLst/>
            </a:prstGeom>
            <a:solidFill>
              <a:srgbClr val="FF5050"/>
            </a:solidFill>
            <a:ln w="12700" cap="sq">
              <a:noFill/>
              <a:miter lim="800000"/>
              <a:headEnd type="none" w="sm" len="sm"/>
              <a:tailEnd type="none" w="sm" len="sm"/>
            </a:ln>
            <a:effectLst/>
          </p:spPr>
          <p:txBody>
            <a:bodyPr wrap="none" anchor="ctr"/>
            <a:lstStyle/>
            <a:p>
              <a:pPr defTabSz="457200" eaLnBrk="1" fontAlgn="auto" hangingPunct="1">
                <a:spcBef>
                  <a:spcPts val="0"/>
                </a:spcBef>
                <a:spcAft>
                  <a:spcPts val="0"/>
                </a:spcAft>
                <a:defRPr/>
              </a:pPr>
              <a:endParaRPr lang="de-DE">
                <a:solidFill>
                  <a:srgbClr val="000000"/>
                </a:solidFill>
                <a:effectLst>
                  <a:outerShdw blurRad="38100" dist="38100" dir="2700000" algn="tl">
                    <a:srgbClr val="000000">
                      <a:alpha val="43137"/>
                    </a:srgbClr>
                  </a:outerShdw>
                </a:effectLst>
                <a:latin typeface="Comic Sans MS"/>
                <a:cs typeface="Arial" pitchFamily="34" charset="0"/>
              </a:endParaRPr>
            </a:p>
          </p:txBody>
        </p:sp>
        <p:sp>
          <p:nvSpPr>
            <p:cNvPr id="44" name="Rectangle 17"/>
            <p:cNvSpPr>
              <a:spLocks noChangeArrowheads="1"/>
            </p:cNvSpPr>
            <p:nvPr/>
          </p:nvSpPr>
          <p:spPr bwMode="auto">
            <a:xfrm>
              <a:off x="6326348" y="1445515"/>
              <a:ext cx="288928" cy="2231700"/>
            </a:xfrm>
            <a:prstGeom prst="rect">
              <a:avLst/>
            </a:prstGeom>
            <a:solidFill>
              <a:srgbClr val="99CC00"/>
            </a:solidFill>
            <a:ln w="12700" cap="sq">
              <a:noFill/>
              <a:miter lim="800000"/>
              <a:headEnd type="none" w="sm" len="sm"/>
              <a:tailEnd type="none" w="sm" len="sm"/>
            </a:ln>
            <a:effectLst/>
          </p:spPr>
          <p:txBody>
            <a:bodyPr wrap="none" anchor="ctr"/>
            <a:lstStyle/>
            <a:p>
              <a:pPr defTabSz="457200" eaLnBrk="1" fontAlgn="auto" hangingPunct="1">
                <a:spcBef>
                  <a:spcPts val="0"/>
                </a:spcBef>
                <a:spcAft>
                  <a:spcPts val="0"/>
                </a:spcAft>
                <a:defRPr/>
              </a:pPr>
              <a:endParaRPr lang="de-DE" dirty="0">
                <a:solidFill>
                  <a:srgbClr val="99CC00"/>
                </a:solidFill>
                <a:effectLst>
                  <a:outerShdw blurRad="38100" dist="38100" dir="2700000" algn="tl">
                    <a:srgbClr val="000000">
                      <a:alpha val="43137"/>
                    </a:srgbClr>
                  </a:outerShdw>
                </a:effectLst>
                <a:latin typeface="Comic Sans MS"/>
                <a:cs typeface="Arial" pitchFamily="34" charset="0"/>
              </a:endParaRPr>
            </a:p>
          </p:txBody>
        </p:sp>
        <p:sp>
          <p:nvSpPr>
            <p:cNvPr id="45" name="Line 23"/>
            <p:cNvSpPr>
              <a:spLocks noChangeShapeType="1"/>
            </p:cNvSpPr>
            <p:nvPr/>
          </p:nvSpPr>
          <p:spPr bwMode="auto">
            <a:xfrm flipV="1">
              <a:off x="6684619" y="2327595"/>
              <a:ext cx="82826" cy="244180"/>
            </a:xfrm>
            <a:prstGeom prst="line">
              <a:avLst/>
            </a:prstGeom>
            <a:noFill/>
            <a:ln w="25400" cap="sq">
              <a:solidFill>
                <a:schemeClr val="bg2"/>
              </a:solidFill>
              <a:round/>
              <a:headEnd type="none" w="sm" len="sm"/>
              <a:tailEnd type="triangle" w="med"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46" name="Line 25"/>
            <p:cNvSpPr>
              <a:spLocks noChangeShapeType="1"/>
            </p:cNvSpPr>
            <p:nvPr/>
          </p:nvSpPr>
          <p:spPr bwMode="auto">
            <a:xfrm>
              <a:off x="6661505" y="2602061"/>
              <a:ext cx="96309" cy="234717"/>
            </a:xfrm>
            <a:prstGeom prst="line">
              <a:avLst/>
            </a:prstGeom>
            <a:noFill/>
            <a:ln w="25400" cap="sq">
              <a:solidFill>
                <a:schemeClr val="bg2"/>
              </a:solidFill>
              <a:round/>
              <a:headEnd type="none" w="sm" len="sm"/>
              <a:tailEnd type="triangle" w="med"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52242" name="Text Box 26"/>
            <p:cNvSpPr txBox="1">
              <a:spLocks noChangeArrowheads="1"/>
            </p:cNvSpPr>
            <p:nvPr/>
          </p:nvSpPr>
          <p:spPr bwMode="auto">
            <a:xfrm>
              <a:off x="6538913" y="1708151"/>
              <a:ext cx="1053929" cy="55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de-DE" sz="1200" smtClean="0">
                  <a:solidFill>
                    <a:srgbClr val="000000"/>
                  </a:solidFill>
                  <a:ea typeface="MS PGothic" pitchFamily="34" charset="-128"/>
                </a:rPr>
                <a:t>Fission </a:t>
              </a:r>
            </a:p>
            <a:p>
              <a:pPr eaLnBrk="1" hangingPunct="1"/>
              <a:r>
                <a:rPr lang="de-DE" sz="1200" smtClean="0">
                  <a:solidFill>
                    <a:srgbClr val="000000"/>
                  </a:solidFill>
                  <a:ea typeface="MS PGothic" pitchFamily="34" charset="-128"/>
                </a:rPr>
                <a:t>fragments</a:t>
              </a:r>
            </a:p>
          </p:txBody>
        </p:sp>
        <p:sp>
          <p:nvSpPr>
            <p:cNvPr id="52243" name="Text Box 27"/>
            <p:cNvSpPr txBox="1">
              <a:spLocks noChangeArrowheads="1"/>
            </p:cNvSpPr>
            <p:nvPr/>
          </p:nvSpPr>
          <p:spPr bwMode="auto">
            <a:xfrm>
              <a:off x="6873875" y="2409825"/>
              <a:ext cx="1552019" cy="3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de-DE" sz="1200" smtClean="0">
                  <a:solidFill>
                    <a:srgbClr val="000000"/>
                  </a:solidFill>
                  <a:ea typeface="MS PGothic" pitchFamily="34" charset="-128"/>
                </a:rPr>
                <a:t>Fusion products </a:t>
              </a:r>
            </a:p>
          </p:txBody>
        </p:sp>
        <p:sp>
          <p:nvSpPr>
            <p:cNvPr id="52244" name="Text Box 30"/>
            <p:cNvSpPr txBox="1">
              <a:spLocks noChangeArrowheads="1"/>
            </p:cNvSpPr>
            <p:nvPr/>
          </p:nvSpPr>
          <p:spPr bwMode="auto">
            <a:xfrm>
              <a:off x="6308725" y="692150"/>
              <a:ext cx="1582734" cy="3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de-DE" sz="1200" b="1" smtClean="0">
                  <a:solidFill>
                    <a:srgbClr val="000000"/>
                  </a:solidFill>
                  <a:ea typeface="MS PGothic" pitchFamily="34" charset="-128"/>
                </a:rPr>
                <a:t>Reaction target</a:t>
              </a:r>
            </a:p>
          </p:txBody>
        </p:sp>
        <p:sp>
          <p:nvSpPr>
            <p:cNvPr id="50" name="Line 23"/>
            <p:cNvSpPr>
              <a:spLocks noChangeShapeType="1"/>
            </p:cNvSpPr>
            <p:nvPr/>
          </p:nvSpPr>
          <p:spPr bwMode="auto">
            <a:xfrm flipV="1">
              <a:off x="6441919" y="2390059"/>
              <a:ext cx="215733" cy="43537"/>
            </a:xfrm>
            <a:prstGeom prst="line">
              <a:avLst/>
            </a:prstGeom>
            <a:noFill/>
            <a:ln w="25400" cap="sq">
              <a:solidFill>
                <a:schemeClr val="bg2"/>
              </a:solidFill>
              <a:round/>
              <a:headEnd type="none" w="sm" len="sm"/>
              <a:tailEnd type="triangle" w="med"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51" name="Line 25"/>
            <p:cNvSpPr>
              <a:spLocks noChangeShapeType="1"/>
            </p:cNvSpPr>
            <p:nvPr/>
          </p:nvSpPr>
          <p:spPr bwMode="auto">
            <a:xfrm>
              <a:off x="6413026" y="2490382"/>
              <a:ext cx="244627" cy="115465"/>
            </a:xfrm>
            <a:prstGeom prst="line">
              <a:avLst/>
            </a:prstGeom>
            <a:noFill/>
            <a:ln w="25400" cap="sq">
              <a:solidFill>
                <a:schemeClr val="bg2"/>
              </a:solidFill>
              <a:round/>
              <a:headEnd type="none" w="sm" len="sm"/>
              <a:tailEnd type="triangle" w="med"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52" name="Line 61"/>
            <p:cNvSpPr>
              <a:spLocks noChangeShapeType="1"/>
            </p:cNvSpPr>
            <p:nvPr/>
          </p:nvSpPr>
          <p:spPr bwMode="auto">
            <a:xfrm flipV="1">
              <a:off x="5290058" y="2605847"/>
              <a:ext cx="1438863" cy="287717"/>
            </a:xfrm>
            <a:prstGeom prst="line">
              <a:avLst/>
            </a:prstGeom>
            <a:noFill/>
            <a:ln w="25400">
              <a:solidFill>
                <a:srgbClr val="669900"/>
              </a:solidFill>
              <a:round/>
              <a:headEnd/>
              <a:tailEnd type="triangle" w="lg"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52248" name="Textfeld 123"/>
            <p:cNvSpPr txBox="1">
              <a:spLocks noChangeArrowheads="1"/>
            </p:cNvSpPr>
            <p:nvPr/>
          </p:nvSpPr>
          <p:spPr bwMode="auto">
            <a:xfrm>
              <a:off x="6372226" y="1114425"/>
              <a:ext cx="1390607" cy="3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de-DE" sz="1200" baseline="30000" smtClean="0">
                  <a:solidFill>
                    <a:srgbClr val="FF5050"/>
                  </a:solidFill>
                  <a:ea typeface="MS PGothic" pitchFamily="34" charset="-128"/>
                </a:rPr>
                <a:t>232</a:t>
              </a:r>
              <a:r>
                <a:rPr lang="de-DE" sz="1200" smtClean="0">
                  <a:solidFill>
                    <a:srgbClr val="FF5050"/>
                  </a:solidFill>
                  <a:ea typeface="MS PGothic" pitchFamily="34" charset="-128"/>
                </a:rPr>
                <a:t>Th:</a:t>
              </a:r>
              <a:r>
                <a:rPr lang="de-DE" sz="1200" smtClean="0">
                  <a:solidFill>
                    <a:srgbClr val="000000"/>
                  </a:solidFill>
                  <a:ea typeface="MS PGothic" pitchFamily="34" charset="-128"/>
                </a:rPr>
                <a:t> </a:t>
              </a:r>
              <a:r>
                <a:rPr lang="de-DE" sz="1200" smtClean="0">
                  <a:solidFill>
                    <a:srgbClr val="FF0000"/>
                  </a:solidFill>
                  <a:ea typeface="MS PGothic" pitchFamily="34" charset="-128"/>
                </a:rPr>
                <a:t>~ 50</a:t>
              </a:r>
              <a:r>
                <a:rPr lang="de-DE" sz="1200" smtClean="0">
                  <a:solidFill>
                    <a:srgbClr val="FF0000"/>
                  </a:solidFill>
                  <a:latin typeface="Symbol" pitchFamily="18" charset="2"/>
                  <a:ea typeface="MS PGothic" pitchFamily="34" charset="-128"/>
                </a:rPr>
                <a:t>m</a:t>
              </a:r>
              <a:r>
                <a:rPr lang="de-DE" sz="1200" smtClean="0">
                  <a:solidFill>
                    <a:srgbClr val="FF0000"/>
                  </a:solidFill>
                  <a:ea typeface="MS PGothic" pitchFamily="34" charset="-128"/>
                </a:rPr>
                <a:t>m </a:t>
              </a:r>
            </a:p>
          </p:txBody>
        </p:sp>
        <p:sp>
          <p:nvSpPr>
            <p:cNvPr id="54" name="Line 60"/>
            <p:cNvSpPr>
              <a:spLocks noChangeShapeType="1"/>
            </p:cNvSpPr>
            <p:nvPr/>
          </p:nvSpPr>
          <p:spPr bwMode="auto">
            <a:xfrm flipV="1">
              <a:off x="6802116" y="2246200"/>
              <a:ext cx="1188459" cy="191181"/>
            </a:xfrm>
            <a:prstGeom prst="line">
              <a:avLst/>
            </a:prstGeom>
            <a:noFill/>
            <a:ln w="25400">
              <a:solidFill>
                <a:schemeClr val="bg2"/>
              </a:solidFill>
              <a:round/>
              <a:headEnd/>
              <a:tailEnd type="triangle" w="lg"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55" name="Line 60"/>
            <p:cNvSpPr>
              <a:spLocks noChangeShapeType="1"/>
            </p:cNvSpPr>
            <p:nvPr/>
          </p:nvSpPr>
          <p:spPr bwMode="auto">
            <a:xfrm>
              <a:off x="6792486" y="2734562"/>
              <a:ext cx="1225056" cy="143859"/>
            </a:xfrm>
            <a:prstGeom prst="line">
              <a:avLst/>
            </a:prstGeom>
            <a:noFill/>
            <a:ln w="25400">
              <a:solidFill>
                <a:schemeClr val="bg2"/>
              </a:solidFill>
              <a:round/>
              <a:headEnd/>
              <a:tailEnd type="triangle" w="lg"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sp>
          <p:nvSpPr>
            <p:cNvPr id="56" name="Ellipse 78"/>
            <p:cNvSpPr/>
            <p:nvPr/>
          </p:nvSpPr>
          <p:spPr bwMode="auto">
            <a:xfrm>
              <a:off x="6416878" y="2318130"/>
              <a:ext cx="502736" cy="505398"/>
            </a:xfrm>
            <a:prstGeom prst="ellipse">
              <a:avLst/>
            </a:prstGeom>
            <a:solidFill>
              <a:srgbClr val="000099">
                <a:alpha val="35000"/>
              </a:srgbClr>
            </a:solidFill>
            <a:ln w="12700" cap="sq" cmpd="sng" algn="ctr">
              <a:solidFill>
                <a:schemeClr val="bg2"/>
              </a:solidFill>
              <a:prstDash val="solid"/>
              <a:round/>
              <a:headEnd type="none" w="sm" len="sm"/>
              <a:tailEnd type="none" w="sm" len="sm"/>
            </a:ln>
            <a:effectLst/>
          </p:spPr>
          <p:txBody>
            <a:bodyPr/>
            <a:lstStyle/>
            <a:p>
              <a:pPr defTabSz="457200" eaLnBrk="1" fontAlgn="auto" hangingPunct="1">
                <a:spcBef>
                  <a:spcPts val="0"/>
                </a:spcBef>
                <a:spcAft>
                  <a:spcPts val="0"/>
                </a:spcAft>
                <a:defRPr/>
              </a:pPr>
              <a:endParaRPr lang="de-DE">
                <a:solidFill>
                  <a:srgbClr val="000000"/>
                </a:solidFill>
                <a:effectLst>
                  <a:outerShdw blurRad="38100" dist="38100" dir="2700000" algn="tl">
                    <a:srgbClr val="000000">
                      <a:alpha val="43137"/>
                    </a:srgbClr>
                  </a:outerShdw>
                </a:effectLst>
                <a:latin typeface="Comic Sans MS" pitchFamily="66" charset="0"/>
                <a:cs typeface="Arial" pitchFamily="34" charset="0"/>
              </a:endParaRPr>
            </a:p>
          </p:txBody>
        </p:sp>
        <p:sp>
          <p:nvSpPr>
            <p:cNvPr id="57" name="Text Box 43"/>
            <p:cNvSpPr txBox="1">
              <a:spLocks noChangeArrowheads="1"/>
            </p:cNvSpPr>
            <p:nvPr/>
          </p:nvSpPr>
          <p:spPr bwMode="auto">
            <a:xfrm>
              <a:off x="6014305" y="3705608"/>
              <a:ext cx="1298251" cy="331253"/>
            </a:xfrm>
            <a:prstGeom prst="rect">
              <a:avLst/>
            </a:prstGeom>
            <a:noFill/>
            <a:ln w="12700" cap="sq">
              <a:noFill/>
              <a:miter lim="800000"/>
              <a:headEnd type="none" w="sm" len="sm"/>
              <a:tailEnd type="none" w="sm" len="sm"/>
            </a:ln>
            <a:effectLst/>
          </p:spPr>
          <p:txBody>
            <a:bodyPr wrap="none">
              <a:spAutoFit/>
            </a:bodyPr>
            <a:lstStyle/>
            <a:p>
              <a:pPr defTabSz="457200" eaLnBrk="1" fontAlgn="auto" hangingPunct="1">
                <a:spcBef>
                  <a:spcPts val="0"/>
                </a:spcBef>
                <a:spcAft>
                  <a:spcPts val="0"/>
                </a:spcAft>
                <a:defRPr/>
              </a:pPr>
              <a:r>
                <a:rPr lang="de-DE" sz="1200" dirty="0">
                  <a:solidFill>
                    <a:srgbClr val="99CC00"/>
                  </a:solidFill>
                  <a:cs typeface="Arial" pitchFamily="34" charset="0"/>
                </a:rPr>
                <a:t>CH</a:t>
              </a:r>
              <a:r>
                <a:rPr lang="de-DE" sz="1200" baseline="-25000" dirty="0">
                  <a:solidFill>
                    <a:srgbClr val="99CC00"/>
                  </a:solidFill>
                  <a:cs typeface="Arial" pitchFamily="34" charset="0"/>
                </a:rPr>
                <a:t>2</a:t>
              </a:r>
              <a:r>
                <a:rPr lang="de-DE" sz="1200" dirty="0">
                  <a:solidFill>
                    <a:srgbClr val="99CC00"/>
                  </a:solidFill>
                  <a:effectLst>
                    <a:outerShdw blurRad="38100" dist="38100" dir="2700000" algn="tl">
                      <a:srgbClr val="C0C0C0"/>
                    </a:outerShdw>
                  </a:effectLst>
                  <a:cs typeface="Arial" pitchFamily="34" charset="0"/>
                </a:rPr>
                <a:t> </a:t>
              </a:r>
              <a:r>
                <a:rPr lang="de-DE" sz="1200" dirty="0">
                  <a:solidFill>
                    <a:srgbClr val="99CC00"/>
                  </a:solidFill>
                  <a:cs typeface="Arial" pitchFamily="34" charset="0"/>
                </a:rPr>
                <a:t>~ 70 </a:t>
              </a:r>
              <a:r>
                <a:rPr lang="de-DE" sz="1200" dirty="0">
                  <a:solidFill>
                    <a:srgbClr val="99CC00"/>
                  </a:solidFill>
                  <a:latin typeface="Symbol" pitchFamily="18" charset="2"/>
                  <a:cs typeface="Arial" pitchFamily="34" charset="0"/>
                </a:rPr>
                <a:t>m</a:t>
              </a:r>
              <a:r>
                <a:rPr lang="de-DE" sz="1200" dirty="0">
                  <a:solidFill>
                    <a:srgbClr val="99CC00"/>
                  </a:solidFill>
                  <a:cs typeface="Arial" pitchFamily="34" charset="0"/>
                </a:rPr>
                <a:t>m</a:t>
              </a:r>
            </a:p>
          </p:txBody>
        </p:sp>
        <p:sp>
          <p:nvSpPr>
            <p:cNvPr id="58" name="Line 10"/>
            <p:cNvSpPr>
              <a:spLocks noChangeShapeType="1"/>
            </p:cNvSpPr>
            <p:nvPr/>
          </p:nvSpPr>
          <p:spPr bwMode="auto">
            <a:xfrm flipV="1">
              <a:off x="5517349" y="2342738"/>
              <a:ext cx="720395" cy="5678"/>
            </a:xfrm>
            <a:prstGeom prst="line">
              <a:avLst/>
            </a:prstGeom>
            <a:noFill/>
            <a:ln w="12700">
              <a:solidFill>
                <a:schemeClr val="bg2"/>
              </a:solidFill>
              <a:prstDash val="dash"/>
              <a:round/>
              <a:headEnd type="triangle" w="lg" len="med"/>
              <a:tailEnd type="triangle" w="lg" len="med"/>
            </a:ln>
            <a:effectLst/>
          </p:spPr>
          <p:txBody>
            <a:bodyPr/>
            <a:lstStyle/>
            <a:p>
              <a:pPr defTabSz="457200" eaLnBrk="1" fontAlgn="auto" hangingPunct="1">
                <a:spcBef>
                  <a:spcPts val="0"/>
                </a:spcBef>
                <a:spcAft>
                  <a:spcPts val="0"/>
                </a:spcAft>
                <a:defRPr/>
              </a:pPr>
              <a:endParaRPr lang="de-DE">
                <a:solidFill>
                  <a:srgbClr val="000000"/>
                </a:solidFill>
                <a:effectLst>
                  <a:outerShdw blurRad="38100" dist="38100" dir="2700000" algn="tl">
                    <a:srgbClr val="000000">
                      <a:alpha val="43137"/>
                    </a:srgbClr>
                  </a:outerShdw>
                </a:effectLst>
                <a:latin typeface="Comic Sans MS"/>
                <a:cs typeface="Arial" pitchFamily="34" charset="0"/>
              </a:endParaRPr>
            </a:p>
          </p:txBody>
        </p:sp>
        <p:sp>
          <p:nvSpPr>
            <p:cNvPr id="52254" name="Text Box 11"/>
            <p:cNvSpPr txBox="1">
              <a:spLocks noChangeArrowheads="1"/>
            </p:cNvSpPr>
            <p:nvPr/>
          </p:nvSpPr>
          <p:spPr bwMode="auto">
            <a:xfrm>
              <a:off x="5443538" y="1973263"/>
              <a:ext cx="851502" cy="3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de-DE" sz="1200" smtClean="0">
                  <a:solidFill>
                    <a:srgbClr val="000000"/>
                  </a:solidFill>
                  <a:ea typeface="MS PGothic" pitchFamily="34" charset="-128"/>
                </a:rPr>
                <a:t>&lt; 1 mm</a:t>
              </a:r>
            </a:p>
          </p:txBody>
        </p:sp>
        <p:sp>
          <p:nvSpPr>
            <p:cNvPr id="60" name="Rectangle 28"/>
            <p:cNvSpPr>
              <a:spLocks noChangeArrowheads="1"/>
            </p:cNvSpPr>
            <p:nvPr/>
          </p:nvSpPr>
          <p:spPr bwMode="auto">
            <a:xfrm>
              <a:off x="5249608" y="2299201"/>
              <a:ext cx="142538" cy="671972"/>
            </a:xfrm>
            <a:prstGeom prst="rect">
              <a:avLst/>
            </a:prstGeom>
            <a:solidFill>
              <a:srgbClr val="669900"/>
            </a:solidFill>
            <a:ln w="12700" cap="sq">
              <a:noFill/>
              <a:miter lim="800000"/>
              <a:headEnd type="none" w="sm" len="sm"/>
              <a:tailEnd type="none" w="sm" len="sm"/>
            </a:ln>
            <a:effectLst/>
          </p:spPr>
          <p:txBody>
            <a:bodyPr wrap="none" anchor="ctr"/>
            <a:lstStyle/>
            <a:p>
              <a:pPr defTabSz="457200" eaLnBrk="1" fontAlgn="auto" hangingPunct="1">
                <a:spcBef>
                  <a:spcPts val="0"/>
                </a:spcBef>
                <a:spcAft>
                  <a:spcPts val="0"/>
                </a:spcAft>
                <a:defRPr/>
              </a:pPr>
              <a:endParaRPr lang="de-DE">
                <a:solidFill>
                  <a:srgbClr val="000000"/>
                </a:solidFill>
                <a:effectLst>
                  <a:outerShdw blurRad="38100" dist="38100" dir="2700000" algn="tl">
                    <a:srgbClr val="000000">
                      <a:alpha val="43137"/>
                    </a:srgbClr>
                  </a:outerShdw>
                </a:effectLst>
                <a:latin typeface="Comic Sans MS"/>
                <a:cs typeface="Arial" pitchFamily="34" charset="0"/>
              </a:endParaRPr>
            </a:p>
          </p:txBody>
        </p:sp>
        <p:sp>
          <p:nvSpPr>
            <p:cNvPr id="52256" name="Text Box 31"/>
            <p:cNvSpPr txBox="1">
              <a:spLocks noChangeArrowheads="1"/>
            </p:cNvSpPr>
            <p:nvPr/>
          </p:nvSpPr>
          <p:spPr bwMode="auto">
            <a:xfrm>
              <a:off x="4186162" y="1346030"/>
              <a:ext cx="1779509" cy="3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de-DE" sz="1200" b="1" smtClean="0">
                  <a:solidFill>
                    <a:srgbClr val="000000"/>
                  </a:solidFill>
                  <a:ea typeface="MS PGothic" pitchFamily="34" charset="-128"/>
                </a:rPr>
                <a:t>Production target</a:t>
              </a:r>
            </a:p>
          </p:txBody>
        </p:sp>
        <p:sp>
          <p:nvSpPr>
            <p:cNvPr id="62" name="Rectangle 33"/>
            <p:cNvSpPr>
              <a:spLocks noChangeArrowheads="1"/>
            </p:cNvSpPr>
            <p:nvPr/>
          </p:nvSpPr>
          <p:spPr bwMode="auto">
            <a:xfrm>
              <a:off x="5049284" y="2302987"/>
              <a:ext cx="209955" cy="675757"/>
            </a:xfrm>
            <a:prstGeom prst="rect">
              <a:avLst/>
            </a:prstGeom>
            <a:solidFill>
              <a:srgbClr val="FF5050"/>
            </a:solidFill>
            <a:ln w="12700" cap="sq">
              <a:noFill/>
              <a:miter lim="800000"/>
              <a:headEnd type="none" w="sm" len="sm"/>
              <a:tailEnd type="none" w="sm" len="sm"/>
            </a:ln>
            <a:effectLst/>
          </p:spPr>
          <p:txBody>
            <a:bodyPr wrap="none" anchor="ctr"/>
            <a:lstStyle/>
            <a:p>
              <a:pPr defTabSz="457200" eaLnBrk="1" fontAlgn="auto" hangingPunct="1">
                <a:spcBef>
                  <a:spcPts val="0"/>
                </a:spcBef>
                <a:spcAft>
                  <a:spcPts val="0"/>
                </a:spcAft>
                <a:defRPr/>
              </a:pPr>
              <a:endParaRPr lang="de-DE">
                <a:solidFill>
                  <a:srgbClr val="000000"/>
                </a:solidFill>
                <a:effectLst>
                  <a:outerShdw blurRad="38100" dist="38100" dir="2700000" algn="tl">
                    <a:srgbClr val="000000">
                      <a:alpha val="43137"/>
                    </a:srgbClr>
                  </a:outerShdw>
                </a:effectLst>
                <a:latin typeface="Comic Sans MS"/>
                <a:cs typeface="Arial" pitchFamily="34" charset="0"/>
              </a:endParaRPr>
            </a:p>
          </p:txBody>
        </p:sp>
        <p:sp>
          <p:nvSpPr>
            <p:cNvPr id="52258" name="Text Box 42"/>
            <p:cNvSpPr txBox="1">
              <a:spLocks noChangeArrowheads="1"/>
            </p:cNvSpPr>
            <p:nvPr/>
          </p:nvSpPr>
          <p:spPr bwMode="auto">
            <a:xfrm>
              <a:off x="4829795" y="3014695"/>
              <a:ext cx="1289105" cy="3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de-DE" sz="1200" smtClean="0">
                  <a:solidFill>
                    <a:srgbClr val="669900"/>
                  </a:solidFill>
                  <a:ea typeface="MS PGothic" pitchFamily="34" charset="-128"/>
                </a:rPr>
                <a:t>CD</a:t>
              </a:r>
              <a:r>
                <a:rPr lang="de-DE" sz="1200" baseline="-25000" smtClean="0">
                  <a:solidFill>
                    <a:srgbClr val="669900"/>
                  </a:solidFill>
                  <a:ea typeface="MS PGothic" pitchFamily="34" charset="-128"/>
                </a:rPr>
                <a:t>2</a:t>
              </a:r>
              <a:r>
                <a:rPr lang="de-DE" sz="1200" smtClean="0">
                  <a:solidFill>
                    <a:srgbClr val="669900"/>
                  </a:solidFill>
                  <a:ea typeface="MS PGothic" pitchFamily="34" charset="-128"/>
                </a:rPr>
                <a:t>: 520 nm</a:t>
              </a:r>
            </a:p>
          </p:txBody>
        </p:sp>
        <p:sp>
          <p:nvSpPr>
            <p:cNvPr id="52259" name="Rechteck 124"/>
            <p:cNvSpPr>
              <a:spLocks noChangeArrowheads="1"/>
            </p:cNvSpPr>
            <p:nvPr/>
          </p:nvSpPr>
          <p:spPr bwMode="auto">
            <a:xfrm>
              <a:off x="4424363" y="1676400"/>
              <a:ext cx="1427611" cy="3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1" hangingPunct="1"/>
              <a:r>
                <a:rPr lang="de-DE" sz="1200" baseline="30000" smtClean="0">
                  <a:solidFill>
                    <a:srgbClr val="FF5050"/>
                  </a:solidFill>
                  <a:cs typeface="Arial" pitchFamily="34" charset="0"/>
                </a:rPr>
                <a:t>232</a:t>
              </a:r>
              <a:r>
                <a:rPr lang="de-DE" sz="1200" smtClean="0">
                  <a:solidFill>
                    <a:srgbClr val="FF5050"/>
                  </a:solidFill>
                  <a:cs typeface="Arial" pitchFamily="34" charset="0"/>
                </a:rPr>
                <a:t>Th:  560 nm </a:t>
              </a:r>
            </a:p>
          </p:txBody>
        </p:sp>
        <p:sp>
          <p:nvSpPr>
            <p:cNvPr id="65" name="Pfeil nach rechts 92"/>
            <p:cNvSpPr>
              <a:spLocks noChangeAspect="1"/>
            </p:cNvSpPr>
            <p:nvPr/>
          </p:nvSpPr>
          <p:spPr>
            <a:xfrm>
              <a:off x="4053445" y="2539597"/>
              <a:ext cx="872563" cy="236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de-DE">
                <a:solidFill>
                  <a:srgbClr val="FFFFFF"/>
                </a:solidFill>
              </a:endParaRPr>
            </a:p>
          </p:txBody>
        </p:sp>
        <p:sp>
          <p:nvSpPr>
            <p:cNvPr id="66" name="Line 61"/>
            <p:cNvSpPr>
              <a:spLocks noChangeShapeType="1"/>
            </p:cNvSpPr>
            <p:nvPr/>
          </p:nvSpPr>
          <p:spPr bwMode="auto">
            <a:xfrm>
              <a:off x="5066620" y="2350309"/>
              <a:ext cx="1363742" cy="123036"/>
            </a:xfrm>
            <a:prstGeom prst="line">
              <a:avLst/>
            </a:prstGeom>
            <a:noFill/>
            <a:ln w="25400">
              <a:solidFill>
                <a:srgbClr val="FF5050"/>
              </a:solidFill>
              <a:round/>
              <a:headEnd/>
              <a:tailEnd type="triangle" w="lg" len="med"/>
            </a:ln>
            <a:extLst>
              <a:ext uri="{909E8E84-426E-40DD-AFC4-6F175D3DCCD1}">
                <a14:hiddenFill xmlns:a14="http://schemas.microsoft.com/office/drawing/2010/main">
                  <a:noFill/>
                </a14:hiddenFill>
              </a:ext>
            </a:extLst>
          </p:spPr>
          <p:txBody>
            <a:bodyPr/>
            <a:lstStyle/>
            <a:p>
              <a:pPr defTabSz="457200" eaLnBrk="1" fontAlgn="auto" hangingPunct="1">
                <a:spcBef>
                  <a:spcPts val="0"/>
                </a:spcBef>
                <a:spcAft>
                  <a:spcPts val="0"/>
                </a:spcAft>
                <a:defRPr/>
              </a:pPr>
              <a:endParaRPr lang="en-US">
                <a:solidFill>
                  <a:prstClr val="black"/>
                </a:solidFill>
                <a:latin typeface="Corbel"/>
                <a:cs typeface="Arial" pitchFamily="34" charset="0"/>
              </a:endParaRPr>
            </a:p>
          </p:txBody>
        </p:sp>
      </p:grpSp>
      <p:grpSp>
        <p:nvGrpSpPr>
          <p:cNvPr id="52229" name="Gruppieren 56"/>
          <p:cNvGrpSpPr>
            <a:grpSpLocks/>
          </p:cNvGrpSpPr>
          <p:nvPr/>
        </p:nvGrpSpPr>
        <p:grpSpPr bwMode="auto">
          <a:xfrm>
            <a:off x="3244850" y="2667000"/>
            <a:ext cx="2379663" cy="1357313"/>
            <a:chOff x="1108548" y="3284538"/>
            <a:chExt cx="2815752" cy="790682"/>
          </a:xfrm>
        </p:grpSpPr>
        <p:sp>
          <p:nvSpPr>
            <p:cNvPr id="68" name="Text Box 5"/>
            <p:cNvSpPr txBox="1">
              <a:spLocks noChangeArrowheads="1"/>
            </p:cNvSpPr>
            <p:nvPr/>
          </p:nvSpPr>
          <p:spPr bwMode="auto">
            <a:xfrm>
              <a:off x="1116062" y="3284538"/>
              <a:ext cx="2808238" cy="56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4000" b="1" u="sng">
                  <a:solidFill>
                    <a:schemeClr val="bg2"/>
                  </a:solidFill>
                  <a:latin typeface="Comic Sans MS" pitchFamily="66" charset="0"/>
                </a:defRPr>
              </a:lvl1pPr>
              <a:lvl2pPr marL="742950" indent="-285750">
                <a:defRPr sz="4000" b="1" u="sng">
                  <a:solidFill>
                    <a:schemeClr val="bg2"/>
                  </a:solidFill>
                  <a:latin typeface="Comic Sans MS" pitchFamily="66" charset="0"/>
                </a:defRPr>
              </a:lvl2pPr>
              <a:lvl3pPr marL="1143000" indent="-228600">
                <a:defRPr sz="4000" b="1" u="sng">
                  <a:solidFill>
                    <a:schemeClr val="bg2"/>
                  </a:solidFill>
                  <a:latin typeface="Comic Sans MS" pitchFamily="66" charset="0"/>
                </a:defRPr>
              </a:lvl3pPr>
              <a:lvl4pPr marL="1600200" indent="-228600">
                <a:defRPr sz="4000" b="1" u="sng">
                  <a:solidFill>
                    <a:schemeClr val="bg2"/>
                  </a:solidFill>
                  <a:latin typeface="Comic Sans MS" pitchFamily="66" charset="0"/>
                </a:defRPr>
              </a:lvl4pPr>
              <a:lvl5pPr marL="2057400" indent="-228600">
                <a:defRPr sz="4000" b="1" u="sng">
                  <a:solidFill>
                    <a:schemeClr val="bg2"/>
                  </a:solidFill>
                  <a:latin typeface="Comic Sans MS" pitchFamily="66" charset="0"/>
                </a:defRPr>
              </a:lvl5pPr>
              <a:lvl6pPr marL="2514600" indent="-228600" eaLnBrk="0" fontAlgn="base" hangingPunct="0">
                <a:spcBef>
                  <a:spcPct val="0"/>
                </a:spcBef>
                <a:spcAft>
                  <a:spcPct val="0"/>
                </a:spcAft>
                <a:defRPr sz="4000" b="1" u="sng">
                  <a:solidFill>
                    <a:schemeClr val="bg2"/>
                  </a:solidFill>
                  <a:latin typeface="Comic Sans MS" pitchFamily="66" charset="0"/>
                </a:defRPr>
              </a:lvl6pPr>
              <a:lvl7pPr marL="2971800" indent="-228600" eaLnBrk="0" fontAlgn="base" hangingPunct="0">
                <a:spcBef>
                  <a:spcPct val="0"/>
                </a:spcBef>
                <a:spcAft>
                  <a:spcPct val="0"/>
                </a:spcAft>
                <a:defRPr sz="4000" b="1" u="sng">
                  <a:solidFill>
                    <a:schemeClr val="bg2"/>
                  </a:solidFill>
                  <a:latin typeface="Comic Sans MS" pitchFamily="66" charset="0"/>
                </a:defRPr>
              </a:lvl7pPr>
              <a:lvl8pPr marL="3429000" indent="-228600" eaLnBrk="0" fontAlgn="base" hangingPunct="0">
                <a:spcBef>
                  <a:spcPct val="0"/>
                </a:spcBef>
                <a:spcAft>
                  <a:spcPct val="0"/>
                </a:spcAft>
                <a:defRPr sz="4000" b="1" u="sng">
                  <a:solidFill>
                    <a:schemeClr val="bg2"/>
                  </a:solidFill>
                  <a:latin typeface="Comic Sans MS" pitchFamily="66" charset="0"/>
                </a:defRPr>
              </a:lvl8pPr>
              <a:lvl9pPr marL="3886200" indent="-228600" eaLnBrk="0" fontAlgn="base" hangingPunct="0">
                <a:spcBef>
                  <a:spcPct val="0"/>
                </a:spcBef>
                <a:spcAft>
                  <a:spcPct val="0"/>
                </a:spcAft>
                <a:defRPr sz="4000" b="1" u="sng">
                  <a:solidFill>
                    <a:schemeClr val="bg2"/>
                  </a:solidFill>
                  <a:latin typeface="Comic Sans MS" pitchFamily="66" charset="0"/>
                </a:defRPr>
              </a:lvl9pPr>
            </a:lstStyle>
            <a:p>
              <a:pPr defTabSz="457200" eaLnBrk="1" fontAlgn="auto" hangingPunct="1">
                <a:spcBef>
                  <a:spcPts val="0"/>
                </a:spcBef>
                <a:spcAft>
                  <a:spcPts val="600"/>
                </a:spcAft>
                <a:defRPr/>
              </a:pPr>
              <a:r>
                <a:rPr lang="de-DE" sz="1200" u="none" dirty="0" smtClean="0">
                  <a:solidFill>
                    <a:srgbClr val="1F497D"/>
                  </a:solidFill>
                  <a:latin typeface="Arial" charset="0"/>
                  <a:cs typeface="Arial" charset="0"/>
                </a:rPr>
                <a:t>high-power, high-</a:t>
              </a:r>
              <a:r>
                <a:rPr lang="de-DE" sz="1200" u="none" dirty="0" err="1" smtClean="0">
                  <a:solidFill>
                    <a:srgbClr val="1F497D"/>
                  </a:solidFill>
                  <a:latin typeface="Arial" charset="0"/>
                  <a:cs typeface="Arial" charset="0"/>
                </a:rPr>
                <a:t>contrast</a:t>
              </a:r>
              <a:r>
                <a:rPr lang="de-DE" sz="1200" u="none" dirty="0" smtClean="0">
                  <a:solidFill>
                    <a:srgbClr val="1F497D"/>
                  </a:solidFill>
                  <a:latin typeface="Arial" charset="0"/>
                  <a:cs typeface="Arial" charset="0"/>
                </a:rPr>
                <a:t> </a:t>
              </a:r>
              <a:r>
                <a:rPr lang="de-DE" sz="1200" u="none" dirty="0" err="1" smtClean="0">
                  <a:solidFill>
                    <a:srgbClr val="1F497D"/>
                  </a:solidFill>
                  <a:latin typeface="Arial" charset="0"/>
                  <a:cs typeface="Arial" charset="0"/>
                </a:rPr>
                <a:t>laser</a:t>
              </a:r>
              <a:r>
                <a:rPr lang="de-DE" sz="1200" u="none" dirty="0" smtClean="0">
                  <a:solidFill>
                    <a:srgbClr val="1F497D"/>
                  </a:solidFill>
                  <a:latin typeface="Arial" charset="0"/>
                  <a:cs typeface="Arial" charset="0"/>
                </a:rPr>
                <a:t>:   </a:t>
              </a:r>
            </a:p>
            <a:p>
              <a:pPr marL="285750" indent="-285750" defTabSz="457200" eaLnBrk="1" fontAlgn="auto" hangingPunct="1">
                <a:spcBef>
                  <a:spcPts val="0"/>
                </a:spcBef>
                <a:spcAft>
                  <a:spcPts val="0"/>
                </a:spcAft>
                <a:buClr>
                  <a:srgbClr val="FF0000"/>
                </a:buClr>
                <a:buFont typeface="Wingdings" pitchFamily="2" charset="2"/>
                <a:buChar char="§"/>
                <a:defRPr/>
              </a:pPr>
              <a:r>
                <a:rPr lang="de-DE" sz="1200" u="none" dirty="0" smtClean="0">
                  <a:solidFill>
                    <a:srgbClr val="1F497D"/>
                  </a:solidFill>
                  <a:latin typeface="Arial" charset="0"/>
                  <a:cs typeface="Arial" charset="0"/>
                </a:rPr>
                <a:t>300 J, ~30 </a:t>
              </a:r>
              <a:r>
                <a:rPr lang="de-DE" sz="1200" u="none" dirty="0" err="1" smtClean="0">
                  <a:solidFill>
                    <a:srgbClr val="1F497D"/>
                  </a:solidFill>
                  <a:latin typeface="Arial" charset="0"/>
                  <a:cs typeface="Arial" charset="0"/>
                </a:rPr>
                <a:t>fs</a:t>
              </a:r>
              <a:r>
                <a:rPr lang="de-DE" sz="1200" u="none" dirty="0" smtClean="0">
                  <a:solidFill>
                    <a:srgbClr val="1F497D"/>
                  </a:solidFill>
                  <a:latin typeface="Arial" charset="0"/>
                  <a:cs typeface="Arial" charset="0"/>
                </a:rPr>
                <a:t>  (10 PW)                       </a:t>
              </a:r>
            </a:p>
          </p:txBody>
        </p:sp>
        <p:grpSp>
          <p:nvGrpSpPr>
            <p:cNvPr id="52235" name="Gruppieren 33"/>
            <p:cNvGrpSpPr>
              <a:grpSpLocks/>
            </p:cNvGrpSpPr>
            <p:nvPr/>
          </p:nvGrpSpPr>
          <p:grpSpPr bwMode="auto">
            <a:xfrm>
              <a:off x="1108548" y="3679666"/>
              <a:ext cx="2269135" cy="395554"/>
              <a:chOff x="1560825" y="1851015"/>
              <a:chExt cx="2267457" cy="395554"/>
            </a:xfrm>
          </p:grpSpPr>
          <p:sp>
            <p:nvSpPr>
              <p:cNvPr id="52236" name="Rechteck 126"/>
              <p:cNvSpPr>
                <a:spLocks noChangeArrowheads="1"/>
              </p:cNvSpPr>
              <p:nvPr/>
            </p:nvSpPr>
            <p:spPr bwMode="auto">
              <a:xfrm>
                <a:off x="1566457" y="1851015"/>
                <a:ext cx="1824477" cy="1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457200" eaLnBrk="1" hangingPunct="1">
                  <a:buClr>
                    <a:srgbClr val="FF0000"/>
                  </a:buClr>
                  <a:buFont typeface="Wingdings" pitchFamily="2" charset="2"/>
                  <a:buChar char="§"/>
                </a:pPr>
                <a:r>
                  <a:rPr lang="de-DE" sz="1200" b="1" smtClean="0">
                    <a:solidFill>
                      <a:srgbClr val="0066FF"/>
                    </a:solidFill>
                    <a:cs typeface="Arial" pitchFamily="34" charset="0"/>
                  </a:rPr>
                  <a:t>~</a:t>
                </a:r>
                <a:r>
                  <a:rPr lang="de-DE" sz="1200" b="1" baseline="30000" smtClean="0">
                    <a:solidFill>
                      <a:srgbClr val="0066FF"/>
                    </a:solidFill>
                    <a:cs typeface="Arial" pitchFamily="34" charset="0"/>
                  </a:rPr>
                  <a:t>.</a:t>
                </a:r>
                <a:r>
                  <a:rPr lang="de-DE" sz="1200" b="1" smtClean="0">
                    <a:solidFill>
                      <a:srgbClr val="0066FF"/>
                    </a:solidFill>
                    <a:cs typeface="Arial" pitchFamily="34" charset="0"/>
                  </a:rPr>
                  <a:t>10</a:t>
                </a:r>
                <a:r>
                  <a:rPr lang="de-DE" sz="1200" b="1" baseline="30000" smtClean="0">
                    <a:solidFill>
                      <a:srgbClr val="0066FF"/>
                    </a:solidFill>
                    <a:cs typeface="Arial" pitchFamily="34" charset="0"/>
                  </a:rPr>
                  <a:t>23</a:t>
                </a:r>
                <a:r>
                  <a:rPr lang="de-DE" sz="1200" b="1" smtClean="0">
                    <a:solidFill>
                      <a:srgbClr val="0066FF"/>
                    </a:solidFill>
                    <a:cs typeface="Arial" pitchFamily="34" charset="0"/>
                  </a:rPr>
                  <a:t> W/cm</a:t>
                </a:r>
                <a:r>
                  <a:rPr lang="de-DE" sz="1200" b="1" baseline="30000" smtClean="0">
                    <a:solidFill>
                      <a:srgbClr val="0066FF"/>
                    </a:solidFill>
                    <a:cs typeface="Arial" pitchFamily="34" charset="0"/>
                  </a:rPr>
                  <a:t>2</a:t>
                </a:r>
              </a:p>
            </p:txBody>
          </p:sp>
          <p:sp>
            <p:nvSpPr>
              <p:cNvPr id="52237" name="Text Box 5"/>
              <p:cNvSpPr txBox="1">
                <a:spLocks noChangeArrowheads="1"/>
              </p:cNvSpPr>
              <p:nvPr/>
            </p:nvSpPr>
            <p:spPr bwMode="auto">
              <a:xfrm>
                <a:off x="1560825" y="2030900"/>
                <a:ext cx="2267457" cy="21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85750" indent="-285750"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buClr>
                    <a:srgbClr val="FF0000"/>
                  </a:buClr>
                  <a:buFont typeface="Wingdings" pitchFamily="2" charset="2"/>
                  <a:buChar char="§"/>
                </a:pPr>
                <a:r>
                  <a:rPr lang="de-DE" sz="1200" b="1" smtClean="0">
                    <a:solidFill>
                      <a:srgbClr val="1F497D"/>
                    </a:solidFill>
                    <a:ea typeface="MS PGothic" pitchFamily="34" charset="-128"/>
                  </a:rPr>
                  <a:t>focal diam. ~ 3 </a:t>
                </a:r>
                <a:r>
                  <a:rPr lang="de-DE" sz="1200" b="1" smtClean="0">
                    <a:solidFill>
                      <a:srgbClr val="1F497D"/>
                    </a:solidFill>
                    <a:latin typeface="Symbol" pitchFamily="18" charset="2"/>
                    <a:ea typeface="MS PGothic" pitchFamily="34" charset="-128"/>
                  </a:rPr>
                  <a:t>m</a:t>
                </a:r>
                <a:r>
                  <a:rPr lang="de-DE" sz="1200" b="1" smtClean="0">
                    <a:solidFill>
                      <a:srgbClr val="1F497D"/>
                    </a:solidFill>
                    <a:ea typeface="MS PGothic" pitchFamily="34" charset="-128"/>
                  </a:rPr>
                  <a:t>m</a:t>
                </a:r>
                <a:r>
                  <a:rPr lang="de-DE" sz="1200" b="1" u="sng" smtClean="0">
                    <a:solidFill>
                      <a:srgbClr val="1F497D"/>
                    </a:solidFill>
                    <a:ea typeface="MS PGothic" pitchFamily="34" charset="-128"/>
                  </a:rPr>
                  <a:t>                       </a:t>
                </a:r>
              </a:p>
            </p:txBody>
          </p:sp>
        </p:grpSp>
      </p:grpSp>
      <p:sp>
        <p:nvSpPr>
          <p:cNvPr id="52230" name="TextBox 3"/>
          <p:cNvSpPr txBox="1">
            <a:spLocks noChangeArrowheads="1"/>
          </p:cNvSpPr>
          <p:nvPr/>
        </p:nvSpPr>
        <p:spPr bwMode="auto">
          <a:xfrm>
            <a:off x="5564188" y="4605338"/>
            <a:ext cx="3557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100" i="1" dirty="0" err="1" smtClean="0">
                <a:solidFill>
                  <a:srgbClr val="1F497D"/>
                </a:solidFill>
                <a:latin typeface="Helvetica Neue"/>
                <a:ea typeface="MS PGothic" pitchFamily="34" charset="-128"/>
                <a:cs typeface="Helvetica Neue"/>
              </a:rPr>
              <a:t>D.Habs</a:t>
            </a:r>
            <a:r>
              <a:rPr lang="en-US" sz="1100" i="1" dirty="0" smtClean="0">
                <a:solidFill>
                  <a:srgbClr val="1F497D"/>
                </a:solidFill>
                <a:latin typeface="Helvetica Neue"/>
                <a:ea typeface="MS PGothic" pitchFamily="34" charset="-128"/>
                <a:cs typeface="Helvetica Neue"/>
              </a:rPr>
              <a:t>, </a:t>
            </a:r>
            <a:r>
              <a:rPr lang="en-US" sz="1100" i="1" dirty="0" err="1" smtClean="0">
                <a:solidFill>
                  <a:srgbClr val="1F497D"/>
                </a:solidFill>
                <a:latin typeface="Helvetica Neue"/>
                <a:ea typeface="MS PGothic" pitchFamily="34" charset="-128"/>
                <a:cs typeface="Helvetica Neue"/>
              </a:rPr>
              <a:t>P.Thirolf</a:t>
            </a:r>
            <a:r>
              <a:rPr lang="en-US" sz="1100" i="1" dirty="0" smtClean="0">
                <a:solidFill>
                  <a:srgbClr val="1F497D"/>
                </a:solidFill>
                <a:latin typeface="Helvetica Neue"/>
                <a:ea typeface="MS PGothic" pitchFamily="34" charset="-128"/>
                <a:cs typeface="Helvetica Neue"/>
              </a:rPr>
              <a:t> et al., Appl. Phys. B 103, 471 (2011)</a:t>
            </a:r>
            <a:endParaRPr lang="de-DE" sz="1100" i="1" dirty="0" smtClean="0">
              <a:solidFill>
                <a:srgbClr val="1F497D"/>
              </a:solidFill>
              <a:latin typeface="Helvetica Neue"/>
              <a:ea typeface="MS PGothic" pitchFamily="34" charset="-128"/>
              <a:cs typeface="Helvetica Neue"/>
            </a:endParaRPr>
          </a:p>
        </p:txBody>
      </p:sp>
      <p:pic>
        <p:nvPicPr>
          <p:cNvPr id="52231" name="Picture 45" descr="chart-n126-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325" y="91282"/>
            <a:ext cx="280035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26"/>
          <p:cNvSpPr txBox="1">
            <a:spLocks noChangeArrowheads="1"/>
          </p:cNvSpPr>
          <p:nvPr/>
        </p:nvSpPr>
        <p:spPr bwMode="auto">
          <a:xfrm>
            <a:off x="2817813" y="1401763"/>
            <a:ext cx="592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r>
              <a:rPr lang="de-DE" sz="1200" b="1" i="1" smtClean="0">
                <a:solidFill>
                  <a:srgbClr val="006600"/>
                </a:solidFill>
                <a:latin typeface="Comic Sans MS" pitchFamily="66" charset="0"/>
              </a:rPr>
              <a:t>key </a:t>
            </a:r>
          </a:p>
          <a:p>
            <a:r>
              <a:rPr lang="de-DE" sz="1200" b="1" i="1" smtClean="0">
                <a:solidFill>
                  <a:srgbClr val="006600"/>
                </a:solidFill>
                <a:latin typeface="Comic Sans MS" pitchFamily="66" charset="0"/>
              </a:rPr>
              <a:t>nuclei</a:t>
            </a:r>
          </a:p>
        </p:txBody>
      </p:sp>
      <p:sp>
        <p:nvSpPr>
          <p:cNvPr id="52233" name="Text Box 19"/>
          <p:cNvSpPr txBox="1">
            <a:spLocks noChangeArrowheads="1"/>
          </p:cNvSpPr>
          <p:nvPr/>
        </p:nvSpPr>
        <p:spPr bwMode="auto">
          <a:xfrm>
            <a:off x="3481388" y="1401763"/>
            <a:ext cx="2257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buClr>
                <a:srgbClr val="CC0000"/>
              </a:buClr>
            </a:pPr>
            <a:endParaRPr lang="de-DE" sz="1100" b="1" dirty="0" smtClean="0">
              <a:solidFill>
                <a:srgbClr val="009900"/>
              </a:solidFill>
              <a:latin typeface="Comic Sans MS" pitchFamily="66" charset="0"/>
            </a:endParaRPr>
          </a:p>
          <a:p>
            <a:r>
              <a:rPr lang="de-DE" sz="1100" b="1" dirty="0" smtClean="0">
                <a:solidFill>
                  <a:prstClr val="black"/>
                </a:solidFill>
                <a:latin typeface="Comic Sans MS" pitchFamily="66" charset="0"/>
              </a:rPr>
              <a:t>15 </a:t>
            </a:r>
            <a:r>
              <a:rPr lang="de-DE" sz="1100" b="1" dirty="0" err="1" smtClean="0">
                <a:solidFill>
                  <a:prstClr val="black"/>
                </a:solidFill>
                <a:latin typeface="Comic Sans MS" pitchFamily="66" charset="0"/>
              </a:rPr>
              <a:t>neutrons</a:t>
            </a:r>
            <a:r>
              <a:rPr lang="de-DE" sz="1100" b="1" dirty="0" smtClean="0">
                <a:solidFill>
                  <a:prstClr val="black"/>
                </a:solidFill>
                <a:latin typeface="Comic Sans MS" pitchFamily="66" charset="0"/>
              </a:rPr>
              <a:t> </a:t>
            </a:r>
            <a:r>
              <a:rPr lang="de-DE" sz="1100" b="1" dirty="0" err="1" smtClean="0">
                <a:solidFill>
                  <a:prstClr val="black"/>
                </a:solidFill>
                <a:latin typeface="Comic Sans MS" pitchFamily="66" charset="0"/>
              </a:rPr>
              <a:t>away</a:t>
            </a:r>
            <a:endParaRPr lang="de-DE" sz="1100" b="1" dirty="0" smtClean="0">
              <a:solidFill>
                <a:prstClr val="black"/>
              </a:solidFill>
              <a:latin typeface="Comic Sans MS" pitchFamily="66" charset="0"/>
            </a:endParaRPr>
          </a:p>
          <a:p>
            <a:r>
              <a:rPr lang="de-DE" sz="1100" b="1" dirty="0" smtClean="0">
                <a:solidFill>
                  <a:prstClr val="black"/>
                </a:solidFill>
                <a:latin typeface="Comic Sans MS" pitchFamily="66" charset="0"/>
              </a:rPr>
              <a:t> </a:t>
            </a:r>
            <a:r>
              <a:rPr lang="de-DE" sz="1100" b="1" dirty="0" err="1" smtClean="0">
                <a:solidFill>
                  <a:prstClr val="black"/>
                </a:solidFill>
                <a:latin typeface="Comic Sans MS" pitchFamily="66" charset="0"/>
              </a:rPr>
              <a:t>from</a:t>
            </a:r>
            <a:r>
              <a:rPr lang="de-DE" sz="1100" b="1" dirty="0" smtClean="0">
                <a:solidFill>
                  <a:prstClr val="black"/>
                </a:solidFill>
                <a:latin typeface="Comic Sans MS" pitchFamily="66" charset="0"/>
              </a:rPr>
              <a:t> r </a:t>
            </a:r>
            <a:r>
              <a:rPr lang="de-DE" sz="1100" b="1" dirty="0" err="1" smtClean="0">
                <a:solidFill>
                  <a:prstClr val="black"/>
                </a:solidFill>
                <a:latin typeface="Comic Sans MS" pitchFamily="66" charset="0"/>
              </a:rPr>
              <a:t>process</a:t>
            </a:r>
            <a:r>
              <a:rPr lang="de-DE" sz="1100" b="1" dirty="0" smtClean="0">
                <a:solidFill>
                  <a:prstClr val="black"/>
                </a:solidFill>
                <a:latin typeface="Comic Sans MS" pitchFamily="66" charset="0"/>
              </a:rPr>
              <a:t> </a:t>
            </a:r>
            <a:r>
              <a:rPr lang="de-DE" sz="1100" b="1" dirty="0" err="1" smtClean="0">
                <a:solidFill>
                  <a:prstClr val="black"/>
                </a:solidFill>
                <a:latin typeface="Comic Sans MS" pitchFamily="66" charset="0"/>
              </a:rPr>
              <a:t>path</a:t>
            </a:r>
            <a:r>
              <a:rPr lang="de-DE" sz="1100" b="1" dirty="0" smtClean="0">
                <a:solidFill>
                  <a:prstClr val="black"/>
                </a:solidFill>
                <a:latin typeface="Comic Sans MS" pitchFamily="66" charset="0"/>
              </a:rPr>
              <a:t> (Z≈ 70)</a:t>
            </a:r>
            <a:r>
              <a:rPr lang="de-DE" sz="1100" b="1" dirty="0" smtClean="0">
                <a:solidFill>
                  <a:srgbClr val="EEECE1"/>
                </a:solidFill>
                <a:latin typeface="Comic Sans MS" pitchFamily="66" charset="0"/>
              </a:rPr>
              <a:t>)</a:t>
            </a:r>
          </a:p>
        </p:txBody>
      </p:sp>
    </p:spTree>
    <p:extLst>
      <p:ext uri="{BB962C8B-B14F-4D97-AF65-F5344CB8AC3E}">
        <p14:creationId xmlns:p14="http://schemas.microsoft.com/office/powerpoint/2010/main" val="32611944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3074205" y="2200039"/>
            <a:ext cx="3302830" cy="3518543"/>
            <a:chOff x="3419850" y="2200039"/>
            <a:chExt cx="3302830" cy="3518543"/>
          </a:xfrm>
        </p:grpSpPr>
        <p:sp>
          <p:nvSpPr>
            <p:cNvPr id="14" name="Rectangle 13"/>
            <p:cNvSpPr/>
            <p:nvPr/>
          </p:nvSpPr>
          <p:spPr>
            <a:xfrm>
              <a:off x="4379975" y="2699306"/>
              <a:ext cx="268835" cy="24963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419850" y="2200039"/>
              <a:ext cx="3302830" cy="3518543"/>
              <a:chOff x="3419850" y="2200039"/>
              <a:chExt cx="3302830" cy="3518543"/>
            </a:xfrm>
          </p:grpSpPr>
          <p:grpSp>
            <p:nvGrpSpPr>
              <p:cNvPr id="55" name="Group 54"/>
              <p:cNvGrpSpPr/>
              <p:nvPr/>
            </p:nvGrpSpPr>
            <p:grpSpPr>
              <a:xfrm>
                <a:off x="3419850" y="2200039"/>
                <a:ext cx="3302830" cy="3518543"/>
                <a:chOff x="3419850" y="2200039"/>
                <a:chExt cx="3302830" cy="3518543"/>
              </a:xfrm>
            </p:grpSpPr>
            <p:sp>
              <p:nvSpPr>
                <p:cNvPr id="13" name="Rectangle 12"/>
                <p:cNvSpPr/>
                <p:nvPr/>
              </p:nvSpPr>
              <p:spPr>
                <a:xfrm>
                  <a:off x="4072735" y="2699304"/>
                  <a:ext cx="307240" cy="2496325"/>
                </a:xfrm>
                <a:prstGeom prst="rect">
                  <a:avLst/>
                </a:prstGeom>
                <a:solidFill>
                  <a:srgbClr val="7EF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264760" y="2200039"/>
                  <a:ext cx="2073870" cy="369332"/>
                </a:xfrm>
                <a:prstGeom prst="rect">
                  <a:avLst/>
                </a:prstGeom>
                <a:noFill/>
              </p:spPr>
              <p:txBody>
                <a:bodyPr wrap="square" rtlCol="0">
                  <a:spAutoFit/>
                </a:bodyPr>
                <a:lstStyle/>
                <a:p>
                  <a:r>
                    <a:rPr lang="en-US" baseline="30000" dirty="0" smtClean="0">
                      <a:solidFill>
                        <a:srgbClr val="337940"/>
                      </a:solidFill>
                    </a:rPr>
                    <a:t>232</a:t>
                  </a:r>
                  <a:r>
                    <a:rPr lang="en-US" dirty="0" smtClean="0">
                      <a:solidFill>
                        <a:srgbClr val="337940"/>
                      </a:solidFill>
                    </a:rPr>
                    <a:t>Th, 50 </a:t>
                  </a:r>
                  <a:r>
                    <a:rPr lang="el-GR" dirty="0" smtClean="0">
                      <a:solidFill>
                        <a:srgbClr val="337940"/>
                      </a:solidFill>
                      <a:latin typeface="Cambria"/>
                    </a:rPr>
                    <a:t>μ</a:t>
                  </a:r>
                  <a:r>
                    <a:rPr lang="en-US" dirty="0" smtClean="0">
                      <a:solidFill>
                        <a:srgbClr val="337940"/>
                      </a:solidFill>
                      <a:latin typeface="Cambria"/>
                    </a:rPr>
                    <a:t>m thick</a:t>
                  </a:r>
                  <a:endParaRPr lang="en-US" dirty="0" smtClean="0">
                    <a:solidFill>
                      <a:srgbClr val="337940"/>
                    </a:solidFill>
                  </a:endParaRPr>
                </a:p>
              </p:txBody>
            </p:sp>
            <p:sp>
              <p:nvSpPr>
                <p:cNvPr id="16" name="TextBox 15"/>
                <p:cNvSpPr txBox="1"/>
                <p:nvPr/>
              </p:nvSpPr>
              <p:spPr>
                <a:xfrm>
                  <a:off x="3419850" y="5349250"/>
                  <a:ext cx="1958655" cy="369332"/>
                </a:xfrm>
                <a:prstGeom prst="rect">
                  <a:avLst/>
                </a:prstGeom>
                <a:noFill/>
              </p:spPr>
              <p:txBody>
                <a:bodyPr wrap="square" rtlCol="0">
                  <a:spAutoFit/>
                </a:bodyPr>
                <a:lstStyle/>
                <a:p>
                  <a:r>
                    <a:rPr lang="en-US" dirty="0" smtClean="0"/>
                    <a:t>CH</a:t>
                  </a:r>
                  <a:r>
                    <a:rPr lang="en-US" baseline="-25000" dirty="0" smtClean="0"/>
                    <a:t>2</a:t>
                  </a:r>
                  <a:r>
                    <a:rPr lang="en-US" dirty="0" smtClean="0"/>
                    <a:t>  70 </a:t>
                  </a:r>
                  <a:r>
                    <a:rPr lang="el-GR" dirty="0" smtClean="0">
                      <a:latin typeface="Cambria"/>
                    </a:rPr>
                    <a:t>μ</a:t>
                  </a:r>
                  <a:r>
                    <a:rPr lang="en-US" dirty="0" smtClean="0">
                      <a:latin typeface="Cambria"/>
                    </a:rPr>
                    <a:t>m thick</a:t>
                  </a:r>
                  <a:endParaRPr lang="en-US" dirty="0"/>
                </a:p>
              </p:txBody>
            </p:sp>
            <p:cxnSp>
              <p:nvCxnSpPr>
                <p:cNvPr id="23" name="Straight Arrow Connector 22"/>
                <p:cNvCxnSpPr/>
                <p:nvPr/>
              </p:nvCxnSpPr>
              <p:spPr>
                <a:xfrm flipV="1">
                  <a:off x="4187950" y="4811580"/>
                  <a:ext cx="1" cy="576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648810" y="3544215"/>
                  <a:ext cx="1766630" cy="1536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610405" y="4581150"/>
                  <a:ext cx="1843440" cy="1152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840835" y="3928265"/>
                  <a:ext cx="1881845" cy="369332"/>
                </a:xfrm>
                <a:prstGeom prst="rect">
                  <a:avLst/>
                </a:prstGeom>
                <a:noFill/>
              </p:spPr>
              <p:txBody>
                <a:bodyPr wrap="square" rtlCol="0">
                  <a:spAutoFit/>
                </a:bodyPr>
                <a:lstStyle/>
                <a:p>
                  <a:r>
                    <a:rPr lang="en-US" dirty="0" smtClean="0"/>
                    <a:t>Fusion products</a:t>
                  </a:r>
                  <a:endParaRPr lang="en-US" dirty="0"/>
                </a:p>
              </p:txBody>
            </p:sp>
            <p:sp>
              <p:nvSpPr>
                <p:cNvPr id="47" name="TextBox 46"/>
                <p:cNvSpPr txBox="1"/>
                <p:nvPr/>
              </p:nvSpPr>
              <p:spPr>
                <a:xfrm>
                  <a:off x="4572000" y="3006545"/>
                  <a:ext cx="1267365" cy="646331"/>
                </a:xfrm>
                <a:prstGeom prst="rect">
                  <a:avLst/>
                </a:prstGeom>
                <a:noFill/>
              </p:spPr>
              <p:txBody>
                <a:bodyPr wrap="square" rtlCol="0">
                  <a:spAutoFit/>
                </a:bodyPr>
                <a:lstStyle/>
                <a:p>
                  <a:r>
                    <a:rPr lang="en-US" dirty="0" smtClean="0"/>
                    <a:t>Fission fragments</a:t>
                  </a:r>
                  <a:endParaRPr lang="en-US" dirty="0"/>
                </a:p>
              </p:txBody>
            </p:sp>
            <p:sp>
              <p:nvSpPr>
                <p:cNvPr id="48" name="Oval 47"/>
                <p:cNvSpPr/>
                <p:nvPr/>
              </p:nvSpPr>
              <p:spPr>
                <a:xfrm>
                  <a:off x="4111140" y="3544215"/>
                  <a:ext cx="806505" cy="1152150"/>
                </a:xfrm>
                <a:prstGeom prst="ellipse">
                  <a:avLst/>
                </a:prstGeom>
                <a:solidFill>
                  <a:schemeClr val="bg1">
                    <a:lumMod val="65000"/>
                    <a:alpha val="51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p:cNvCxnSpPr/>
              <p:nvPr/>
            </p:nvCxnSpPr>
            <p:spPr>
              <a:xfrm flipV="1">
                <a:off x="4187950" y="3659430"/>
                <a:ext cx="268835" cy="1536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187950" y="3889860"/>
                <a:ext cx="307240" cy="1932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495190" y="4427530"/>
                <a:ext cx="115215" cy="192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456785" y="4197100"/>
                <a:ext cx="153620" cy="2292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495190" y="2507280"/>
                <a:ext cx="0" cy="7681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424260" y="20026"/>
            <a:ext cx="8229600" cy="735342"/>
          </a:xfrm>
        </p:spPr>
        <p:txBody>
          <a:bodyPr>
            <a:normAutofit/>
          </a:bodyPr>
          <a:lstStyle/>
          <a:p>
            <a:r>
              <a:rPr lang="en-US" sz="2800" dirty="0" smtClean="0"/>
              <a:t>The scheme for fission-fusion experiments</a:t>
            </a:r>
            <a:endParaRPr lang="en-US" sz="2800" dirty="0"/>
          </a:p>
        </p:txBody>
      </p:sp>
      <p:sp>
        <p:nvSpPr>
          <p:cNvPr id="66" name="Slide Number Placeholder 65"/>
          <p:cNvSpPr>
            <a:spLocks noGrp="1"/>
          </p:cNvSpPr>
          <p:nvPr>
            <p:ph type="sldNum" sz="quarter" idx="12"/>
          </p:nvPr>
        </p:nvSpPr>
        <p:spPr/>
        <p:txBody>
          <a:bodyPr/>
          <a:lstStyle/>
          <a:p>
            <a:fld id="{ACAC29BA-D840-4F09-B1E6-3E5B916CCF7B}" type="slidenum">
              <a:rPr lang="en-US" smtClean="0"/>
              <a:pPr/>
              <a:t>25</a:t>
            </a:fld>
            <a:endParaRPr lang="en-US"/>
          </a:p>
        </p:txBody>
      </p:sp>
      <p:sp>
        <p:nvSpPr>
          <p:cNvPr id="4" name="TextBox 3"/>
          <p:cNvSpPr txBox="1"/>
          <p:nvPr/>
        </p:nvSpPr>
        <p:spPr>
          <a:xfrm>
            <a:off x="309045" y="1086295"/>
            <a:ext cx="8525910" cy="923330"/>
          </a:xfrm>
          <a:prstGeom prst="rect">
            <a:avLst/>
          </a:prstGeom>
          <a:noFill/>
        </p:spPr>
        <p:txBody>
          <a:bodyPr wrap="square" rtlCol="0">
            <a:spAutoFit/>
          </a:bodyPr>
          <a:lstStyle/>
          <a:p>
            <a:r>
              <a:rPr lang="en-US" dirty="0" smtClean="0"/>
              <a:t>The experiment proposed with 8.5 -17 PW laser beam (150-300 J), ultra-short pulses (32 </a:t>
            </a:r>
            <a:r>
              <a:rPr lang="en-US" dirty="0" err="1" smtClean="0"/>
              <a:t>femto</a:t>
            </a:r>
            <a:r>
              <a:rPr lang="en-US" dirty="0" smtClean="0"/>
              <a:t>-seconds).  For a focal diameter of 3 micrometers, the Laser  power was 1.2 ·10</a:t>
            </a:r>
            <a:r>
              <a:rPr lang="en-US" baseline="30000" dirty="0" smtClean="0"/>
              <a:t>23</a:t>
            </a:r>
            <a:r>
              <a:rPr lang="en-US" dirty="0" smtClean="0"/>
              <a:t> W/cm</a:t>
            </a:r>
            <a:r>
              <a:rPr lang="en-US" baseline="30000" dirty="0" smtClean="0"/>
              <a:t>2</a:t>
            </a:r>
            <a:r>
              <a:rPr lang="en-US" dirty="0" smtClean="0"/>
              <a:t>. </a:t>
            </a:r>
            <a:endParaRPr lang="en-US" baseline="30000" dirty="0"/>
          </a:p>
        </p:txBody>
      </p:sp>
      <p:sp>
        <p:nvSpPr>
          <p:cNvPr id="5" name="Right Arrow 4"/>
          <p:cNvSpPr/>
          <p:nvPr/>
        </p:nvSpPr>
        <p:spPr>
          <a:xfrm>
            <a:off x="193830" y="3774645"/>
            <a:ext cx="1613010" cy="460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2459725" y="3390595"/>
            <a:ext cx="1190555" cy="0"/>
          </a:xfrm>
          <a:prstGeom prst="straightConnector1">
            <a:avLst/>
          </a:prstGeom>
          <a:ln>
            <a:prstDash val="dash"/>
            <a:headEnd type="arrow"/>
            <a:tailEnd type="arrow"/>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424260" y="2737710"/>
            <a:ext cx="2688349" cy="2481607"/>
            <a:chOff x="885120" y="2737710"/>
            <a:chExt cx="2688349" cy="2481607"/>
          </a:xfrm>
        </p:grpSpPr>
        <p:sp>
          <p:nvSpPr>
            <p:cNvPr id="6" name="Rectangle 5"/>
            <p:cNvSpPr/>
            <p:nvPr/>
          </p:nvSpPr>
          <p:spPr>
            <a:xfrm>
              <a:off x="2344510" y="3313785"/>
              <a:ext cx="268835" cy="134417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51751" y="3313785"/>
              <a:ext cx="230430" cy="1344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5120" y="2737710"/>
              <a:ext cx="2035465" cy="369332"/>
            </a:xfrm>
            <a:prstGeom prst="rect">
              <a:avLst/>
            </a:prstGeom>
            <a:noFill/>
          </p:spPr>
          <p:txBody>
            <a:bodyPr wrap="square" rtlCol="0">
              <a:spAutoFit/>
            </a:bodyPr>
            <a:lstStyle/>
            <a:p>
              <a:r>
                <a:rPr lang="en-US" baseline="30000" dirty="0" smtClean="0">
                  <a:solidFill>
                    <a:srgbClr val="337940"/>
                  </a:solidFill>
                </a:rPr>
                <a:t>232</a:t>
              </a:r>
              <a:r>
                <a:rPr lang="en-US" dirty="0" smtClean="0">
                  <a:solidFill>
                    <a:srgbClr val="337940"/>
                  </a:solidFill>
                </a:rPr>
                <a:t>Th, 560 nm thick</a:t>
              </a:r>
            </a:p>
          </p:txBody>
        </p:sp>
        <p:sp>
          <p:nvSpPr>
            <p:cNvPr id="9" name="TextBox 8"/>
            <p:cNvSpPr txBox="1"/>
            <p:nvPr/>
          </p:nvSpPr>
          <p:spPr>
            <a:xfrm>
              <a:off x="1538004" y="4849985"/>
              <a:ext cx="2035465" cy="369332"/>
            </a:xfrm>
            <a:prstGeom prst="rect">
              <a:avLst/>
            </a:prstGeom>
            <a:noFill/>
          </p:spPr>
          <p:txBody>
            <a:bodyPr wrap="square" rtlCol="0">
              <a:spAutoFit/>
            </a:bodyPr>
            <a:lstStyle/>
            <a:p>
              <a:r>
                <a:rPr lang="en-US" dirty="0" smtClean="0"/>
                <a:t>CD</a:t>
              </a:r>
              <a:r>
                <a:rPr lang="en-US" baseline="-25000" dirty="0" smtClean="0"/>
                <a:t>2</a:t>
              </a:r>
              <a:r>
                <a:rPr lang="en-US" dirty="0" smtClean="0"/>
                <a:t>  520 nm thick</a:t>
              </a:r>
              <a:endParaRPr lang="en-US" dirty="0"/>
            </a:p>
          </p:txBody>
        </p:sp>
        <p:cxnSp>
          <p:nvCxnSpPr>
            <p:cNvPr id="19" name="Straight Arrow Connector 18"/>
            <p:cNvCxnSpPr/>
            <p:nvPr/>
          </p:nvCxnSpPr>
          <p:spPr>
            <a:xfrm flipV="1">
              <a:off x="2728560" y="4389125"/>
              <a:ext cx="1" cy="576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59725" y="3044950"/>
              <a:ext cx="0" cy="6144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498130" y="2968140"/>
            <a:ext cx="1036935" cy="369332"/>
          </a:xfrm>
          <a:prstGeom prst="rect">
            <a:avLst/>
          </a:prstGeom>
          <a:noFill/>
        </p:spPr>
        <p:txBody>
          <a:bodyPr wrap="square" rtlCol="0">
            <a:spAutoFit/>
          </a:bodyPr>
          <a:lstStyle/>
          <a:p>
            <a:r>
              <a:rPr lang="en-US" dirty="0" smtClean="0"/>
              <a:t>1 mm</a:t>
            </a:r>
            <a:endParaRPr lang="en-US" dirty="0"/>
          </a:p>
        </p:txBody>
      </p:sp>
      <p:cxnSp>
        <p:nvCxnSpPr>
          <p:cNvPr id="27" name="Straight Arrow Connector 26"/>
          <p:cNvCxnSpPr/>
          <p:nvPr/>
        </p:nvCxnSpPr>
        <p:spPr>
          <a:xfrm>
            <a:off x="2114080" y="3621025"/>
            <a:ext cx="1689820" cy="230430"/>
          </a:xfrm>
          <a:prstGeom prst="straightConnector1">
            <a:avLst/>
          </a:prstGeom>
          <a:ln w="15875">
            <a:solidFill>
              <a:srgbClr val="33794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382915" y="4389125"/>
            <a:ext cx="1536200" cy="76813"/>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338630" y="2008015"/>
            <a:ext cx="2457920" cy="923330"/>
          </a:xfrm>
          <a:prstGeom prst="rect">
            <a:avLst/>
          </a:prstGeom>
          <a:noFill/>
        </p:spPr>
        <p:txBody>
          <a:bodyPr wrap="square" rtlCol="0">
            <a:spAutoFit/>
          </a:bodyPr>
          <a:lstStyle/>
          <a:p>
            <a:r>
              <a:rPr lang="en-US" b="1" dirty="0" smtClean="0"/>
              <a:t>Fission:</a:t>
            </a:r>
          </a:p>
          <a:p>
            <a:r>
              <a:rPr lang="en-US" dirty="0" smtClean="0"/>
              <a:t>Beam: H, C, </a:t>
            </a:r>
            <a:r>
              <a:rPr lang="en-US" baseline="30000" dirty="0" smtClean="0"/>
              <a:t>232</a:t>
            </a:r>
            <a:r>
              <a:rPr lang="en-US" dirty="0" smtClean="0"/>
              <a:t>Th</a:t>
            </a:r>
          </a:p>
          <a:p>
            <a:r>
              <a:rPr lang="en-US" dirty="0" smtClean="0"/>
              <a:t>Target: C, </a:t>
            </a:r>
            <a:r>
              <a:rPr lang="en-US" baseline="30000" dirty="0" smtClean="0"/>
              <a:t>232</a:t>
            </a:r>
            <a:r>
              <a:rPr lang="en-US" dirty="0" smtClean="0"/>
              <a:t>Th</a:t>
            </a:r>
            <a:endParaRPr lang="en-US" dirty="0"/>
          </a:p>
        </p:txBody>
      </p:sp>
      <p:sp>
        <p:nvSpPr>
          <p:cNvPr id="61" name="TextBox 60"/>
          <p:cNvSpPr txBox="1"/>
          <p:nvPr/>
        </p:nvSpPr>
        <p:spPr>
          <a:xfrm>
            <a:off x="6261820" y="5042010"/>
            <a:ext cx="2688350" cy="923330"/>
          </a:xfrm>
          <a:prstGeom prst="rect">
            <a:avLst/>
          </a:prstGeom>
          <a:noFill/>
        </p:spPr>
        <p:txBody>
          <a:bodyPr wrap="square" rtlCol="0">
            <a:spAutoFit/>
          </a:bodyPr>
          <a:lstStyle/>
          <a:p>
            <a:r>
              <a:rPr lang="en-US" b="1" dirty="0" smtClean="0"/>
              <a:t>Fusion </a:t>
            </a:r>
            <a:r>
              <a:rPr lang="en-US" dirty="0" smtClean="0"/>
              <a:t>from two light fission(target-like and beam –like) fragments</a:t>
            </a:r>
          </a:p>
        </p:txBody>
      </p:sp>
      <p:graphicFrame>
        <p:nvGraphicFramePr>
          <p:cNvPr id="62" name="Object 61"/>
          <p:cNvGraphicFramePr>
            <a:graphicFrameLocks noChangeAspect="1"/>
          </p:cNvGraphicFramePr>
          <p:nvPr>
            <p:extLst>
              <p:ext uri="{D42A27DB-BD31-4B8C-83A1-F6EECF244321}">
                <p14:modId xmlns:p14="http://schemas.microsoft.com/office/powerpoint/2010/main" val="2483000686"/>
              </p:ext>
            </p:extLst>
          </p:nvPr>
        </p:nvGraphicFramePr>
        <p:xfrm>
          <a:off x="6470286" y="3456015"/>
          <a:ext cx="1827940" cy="384050"/>
        </p:xfrm>
        <a:graphic>
          <a:graphicData uri="http://schemas.openxmlformats.org/presentationml/2006/ole">
            <mc:AlternateContent xmlns:mc="http://schemas.openxmlformats.org/markup-compatibility/2006">
              <mc:Choice xmlns:v="urn:schemas-microsoft-com:vml" Requires="v">
                <p:oleObj spid="_x0000_s2134" name="Equation" r:id="rId3" imgW="1460160" imgH="241200" progId="Equation.DSMT4">
                  <p:embed/>
                </p:oleObj>
              </mc:Choice>
              <mc:Fallback>
                <p:oleObj name="Equation" r:id="rId3" imgW="1460160" imgH="241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286" y="3456015"/>
                        <a:ext cx="1827940" cy="38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1985039955"/>
              </p:ext>
            </p:extLst>
          </p:nvPr>
        </p:nvGraphicFramePr>
        <p:xfrm>
          <a:off x="6470286" y="4404296"/>
          <a:ext cx="1616075" cy="392113"/>
        </p:xfrm>
        <a:graphic>
          <a:graphicData uri="http://schemas.openxmlformats.org/presentationml/2006/ole">
            <mc:AlternateContent xmlns:mc="http://schemas.openxmlformats.org/markup-compatibility/2006">
              <mc:Choice xmlns:v="urn:schemas-microsoft-com:vml" Requires="v">
                <p:oleObj spid="_x0000_s2135" name="Equation" r:id="rId5" imgW="1269720" imgH="241200" progId="Equation.DSMT4">
                  <p:embed/>
                </p:oleObj>
              </mc:Choice>
              <mc:Fallback>
                <p:oleObj name="Equation" r:id="rId5" imgW="1269720" imgH="241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0286" y="4404296"/>
                        <a:ext cx="161607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TextBox 62"/>
          <p:cNvSpPr txBox="1"/>
          <p:nvPr/>
        </p:nvSpPr>
        <p:spPr>
          <a:xfrm>
            <a:off x="6146604" y="2929735"/>
            <a:ext cx="2997395" cy="369332"/>
          </a:xfrm>
          <a:prstGeom prst="rect">
            <a:avLst/>
          </a:prstGeom>
          <a:noFill/>
        </p:spPr>
        <p:txBody>
          <a:bodyPr wrap="square" rtlCol="0">
            <a:spAutoFit/>
          </a:bodyPr>
          <a:lstStyle/>
          <a:p>
            <a:r>
              <a:rPr lang="en-US" dirty="0" smtClean="0"/>
              <a:t>Target like fission fragments:</a:t>
            </a:r>
            <a:endParaRPr lang="en-US" dirty="0"/>
          </a:p>
        </p:txBody>
      </p:sp>
      <p:sp>
        <p:nvSpPr>
          <p:cNvPr id="64" name="TextBox 63"/>
          <p:cNvSpPr txBox="1"/>
          <p:nvPr/>
        </p:nvSpPr>
        <p:spPr>
          <a:xfrm>
            <a:off x="6183205" y="3789363"/>
            <a:ext cx="2997395" cy="369332"/>
          </a:xfrm>
          <a:prstGeom prst="rect">
            <a:avLst/>
          </a:prstGeom>
          <a:noFill/>
        </p:spPr>
        <p:txBody>
          <a:bodyPr wrap="square" rtlCol="0">
            <a:spAutoFit/>
          </a:bodyPr>
          <a:lstStyle/>
          <a:p>
            <a:r>
              <a:rPr lang="en-US" dirty="0" smtClean="0"/>
              <a:t>Beam like fission fragments:</a:t>
            </a:r>
            <a:endParaRPr lang="en-US" dirty="0"/>
          </a:p>
        </p:txBody>
      </p:sp>
      <p:sp>
        <p:nvSpPr>
          <p:cNvPr id="45" name="TextBox 3"/>
          <p:cNvSpPr txBox="1">
            <a:spLocks noChangeArrowheads="1"/>
          </p:cNvSpPr>
          <p:nvPr/>
        </p:nvSpPr>
        <p:spPr bwMode="auto">
          <a:xfrm>
            <a:off x="4101419" y="6276404"/>
            <a:ext cx="3557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100" i="1" dirty="0" err="1" smtClean="0">
                <a:solidFill>
                  <a:srgbClr val="1F497D"/>
                </a:solidFill>
                <a:latin typeface="Helvetica Neue"/>
                <a:ea typeface="MS PGothic" pitchFamily="34" charset="-128"/>
                <a:cs typeface="Helvetica Neue"/>
              </a:rPr>
              <a:t>D.Habs</a:t>
            </a:r>
            <a:r>
              <a:rPr lang="en-US" sz="1100" i="1" dirty="0" smtClean="0">
                <a:solidFill>
                  <a:srgbClr val="1F497D"/>
                </a:solidFill>
                <a:latin typeface="Helvetica Neue"/>
                <a:ea typeface="MS PGothic" pitchFamily="34" charset="-128"/>
                <a:cs typeface="Helvetica Neue"/>
              </a:rPr>
              <a:t>, </a:t>
            </a:r>
            <a:r>
              <a:rPr lang="en-US" sz="1100" i="1" dirty="0" err="1" smtClean="0">
                <a:solidFill>
                  <a:srgbClr val="1F497D"/>
                </a:solidFill>
                <a:latin typeface="Helvetica Neue"/>
                <a:ea typeface="MS PGothic" pitchFamily="34" charset="-128"/>
                <a:cs typeface="Helvetica Neue"/>
              </a:rPr>
              <a:t>P.Thirolf</a:t>
            </a:r>
            <a:r>
              <a:rPr lang="en-US" sz="1100" i="1" dirty="0" smtClean="0">
                <a:solidFill>
                  <a:srgbClr val="1F497D"/>
                </a:solidFill>
                <a:latin typeface="Helvetica Neue"/>
                <a:ea typeface="MS PGothic" pitchFamily="34" charset="-128"/>
                <a:cs typeface="Helvetica Neue"/>
              </a:rPr>
              <a:t> et al., Appl. Phys. B 103, 471 (2011)</a:t>
            </a:r>
            <a:endParaRPr lang="de-DE" sz="1100" i="1" dirty="0" smtClean="0">
              <a:solidFill>
                <a:srgbClr val="1F497D"/>
              </a:solidFill>
              <a:latin typeface="Helvetica Neue"/>
              <a:ea typeface="MS PGothic" pitchFamily="34" charset="-128"/>
              <a:cs typeface="Helvetica Neue"/>
            </a:endParaRPr>
          </a:p>
        </p:txBody>
      </p:sp>
    </p:spTree>
    <p:extLst>
      <p:ext uri="{BB962C8B-B14F-4D97-AF65-F5344CB8AC3E}">
        <p14:creationId xmlns:p14="http://schemas.microsoft.com/office/powerpoint/2010/main" val="286715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rot="19121744">
            <a:off x="1782865" y="2256470"/>
            <a:ext cx="522577" cy="315344"/>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lide Number Placeholder 76"/>
          <p:cNvSpPr>
            <a:spLocks noGrp="1"/>
          </p:cNvSpPr>
          <p:nvPr>
            <p:ph type="sldNum" sz="quarter" idx="12"/>
          </p:nvPr>
        </p:nvSpPr>
        <p:spPr/>
        <p:txBody>
          <a:bodyPr/>
          <a:lstStyle/>
          <a:p>
            <a:fld id="{ACAC29BA-D840-4F09-B1E6-3E5B916CCF7B}" type="slidenum">
              <a:rPr lang="en-US" smtClean="0"/>
              <a:pPr/>
              <a:t>26</a:t>
            </a:fld>
            <a:endParaRPr lang="en-US"/>
          </a:p>
        </p:txBody>
      </p:sp>
      <p:sp>
        <p:nvSpPr>
          <p:cNvPr id="2" name="Title 1"/>
          <p:cNvSpPr>
            <a:spLocks noGrp="1"/>
          </p:cNvSpPr>
          <p:nvPr>
            <p:ph type="title" idx="4294967295"/>
          </p:nvPr>
        </p:nvSpPr>
        <p:spPr>
          <a:xfrm>
            <a:off x="981283" y="35882"/>
            <a:ext cx="8229600" cy="741363"/>
          </a:xfrm>
          <a:prstGeom prst="rect">
            <a:avLst/>
          </a:prstGeom>
        </p:spPr>
        <p:txBody>
          <a:bodyPr>
            <a:noAutofit/>
          </a:bodyPr>
          <a:lstStyle/>
          <a:p>
            <a:r>
              <a:rPr lang="en-US" sz="2400" dirty="0" smtClean="0">
                <a:latin typeface="Arial" panose="020B0604020202020204" pitchFamily="34" charset="0"/>
                <a:cs typeface="Arial" panose="020B0604020202020204" pitchFamily="34" charset="0"/>
              </a:rPr>
              <a:t>Configurations possible with a 1PW and 10 PW laser beams (left fig) or two 10 PW laser beams.</a:t>
            </a:r>
            <a:endParaRPr lang="en-US" sz="2400" dirty="0">
              <a:latin typeface="Arial" panose="020B0604020202020204" pitchFamily="34" charset="0"/>
              <a:cs typeface="Arial" panose="020B0604020202020204" pitchFamily="34" charset="0"/>
            </a:endParaRPr>
          </a:p>
        </p:txBody>
      </p:sp>
      <p:sp>
        <p:nvSpPr>
          <p:cNvPr id="21" name="Rectangle 20"/>
          <p:cNvSpPr/>
          <p:nvPr/>
        </p:nvSpPr>
        <p:spPr>
          <a:xfrm>
            <a:off x="5877770" y="1892800"/>
            <a:ext cx="2057400" cy="46268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27714" y="1355130"/>
            <a:ext cx="616286" cy="1536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5109671" y="2896508"/>
            <a:ext cx="2466526" cy="2573135"/>
            <a:chOff x="5109671" y="3203748"/>
            <a:chExt cx="2466526" cy="2573135"/>
          </a:xfrm>
        </p:grpSpPr>
        <p:sp>
          <p:nvSpPr>
            <p:cNvPr id="25" name="Isosceles Triangle 24"/>
            <p:cNvSpPr/>
            <p:nvPr/>
          </p:nvSpPr>
          <p:spPr>
            <a:xfrm rot="18752901">
              <a:off x="6461300" y="4246027"/>
              <a:ext cx="566928" cy="166286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3930019">
              <a:off x="6429319" y="3200916"/>
              <a:ext cx="566928" cy="162240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109671" y="3203748"/>
              <a:ext cx="2073870" cy="2573135"/>
              <a:chOff x="5109671" y="3198570"/>
              <a:chExt cx="2073870" cy="2573135"/>
            </a:xfrm>
          </p:grpSpPr>
          <p:sp>
            <p:nvSpPr>
              <p:cNvPr id="24" name="Rectangle 23"/>
              <p:cNvSpPr/>
              <p:nvPr/>
            </p:nvSpPr>
            <p:spPr>
              <a:xfrm>
                <a:off x="5186480" y="5204777"/>
                <a:ext cx="1997060" cy="5669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8" name="Rectangle 27"/>
              <p:cNvSpPr/>
              <p:nvPr/>
            </p:nvSpPr>
            <p:spPr>
              <a:xfrm>
                <a:off x="5109671" y="3198570"/>
                <a:ext cx="2073870" cy="5669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0" name="Isosceles Triangle 29"/>
              <p:cNvSpPr/>
              <p:nvPr/>
            </p:nvSpPr>
            <p:spPr>
              <a:xfrm rot="6355477">
                <a:off x="6396348" y="4255357"/>
                <a:ext cx="153399" cy="395546"/>
              </a:xfrm>
              <a:prstGeom prst="triangl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4189060">
                <a:off x="6405794" y="4370453"/>
                <a:ext cx="180235" cy="432562"/>
              </a:xfrm>
              <a:prstGeom prst="triangl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5400000">
                <a:off x="6031390" y="4389126"/>
                <a:ext cx="499264" cy="26883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569060" y="4389125"/>
                <a:ext cx="230431" cy="2688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Rectangle 35"/>
          <p:cNvSpPr/>
          <p:nvPr/>
        </p:nvSpPr>
        <p:spPr>
          <a:xfrm>
            <a:off x="7951640" y="2046420"/>
            <a:ext cx="614480" cy="5760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105261" y="1623965"/>
            <a:ext cx="192024" cy="4224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13235" y="1047890"/>
            <a:ext cx="614480" cy="5760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032860" y="4811580"/>
            <a:ext cx="883315" cy="768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032860" y="2814520"/>
            <a:ext cx="883315" cy="7296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231014" y="1393535"/>
            <a:ext cx="4148962" cy="5241344"/>
            <a:chOff x="231014" y="1393535"/>
            <a:chExt cx="4148962" cy="5241344"/>
          </a:xfrm>
        </p:grpSpPr>
        <p:sp>
          <p:nvSpPr>
            <p:cNvPr id="5" name="Rectangle 4"/>
            <p:cNvSpPr/>
            <p:nvPr/>
          </p:nvSpPr>
          <p:spPr>
            <a:xfrm>
              <a:off x="3266230" y="2353660"/>
              <a:ext cx="614480" cy="5760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190889" y="4273910"/>
              <a:ext cx="230431" cy="2688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458255" y="1969610"/>
              <a:ext cx="268835" cy="384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231014" y="1393535"/>
              <a:ext cx="4148962" cy="5241344"/>
              <a:chOff x="232235" y="1393535"/>
              <a:chExt cx="4148962" cy="5241344"/>
            </a:xfrm>
          </p:grpSpPr>
          <p:sp>
            <p:nvSpPr>
              <p:cNvPr id="4" name="Rectangle 3"/>
              <p:cNvSpPr/>
              <p:nvPr/>
            </p:nvSpPr>
            <p:spPr>
              <a:xfrm>
                <a:off x="1170425" y="2008015"/>
                <a:ext cx="2057400" cy="46268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ord 6"/>
              <p:cNvSpPr/>
              <p:nvPr/>
            </p:nvSpPr>
            <p:spPr>
              <a:xfrm rot="14628090">
                <a:off x="3337783" y="2386808"/>
                <a:ext cx="422455" cy="422455"/>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190888" y="2545685"/>
                <a:ext cx="192027" cy="184344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14080" y="2507280"/>
                <a:ext cx="1382580" cy="11521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Rectangle 9"/>
              <p:cNvSpPr/>
              <p:nvPr/>
            </p:nvSpPr>
            <p:spPr>
              <a:xfrm rot="5400000">
                <a:off x="3151013" y="2161635"/>
                <a:ext cx="844910" cy="768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ectangle 11"/>
              <p:cNvSpPr/>
              <p:nvPr/>
            </p:nvSpPr>
            <p:spPr>
              <a:xfrm rot="5400000">
                <a:off x="3919116" y="1355132"/>
                <a:ext cx="78030" cy="7693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Rectangle 12"/>
              <p:cNvSpPr/>
              <p:nvPr/>
            </p:nvSpPr>
            <p:spPr>
              <a:xfrm>
                <a:off x="3266230" y="1393535"/>
                <a:ext cx="614480" cy="5760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170558">
                <a:off x="640612" y="4723406"/>
                <a:ext cx="1983140" cy="46989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7" name="Rectangle 16"/>
              <p:cNvSpPr/>
              <p:nvPr/>
            </p:nvSpPr>
            <p:spPr>
              <a:xfrm>
                <a:off x="462665" y="5348187"/>
                <a:ext cx="1997060" cy="46192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8" name="Isosceles Triangle 17"/>
              <p:cNvSpPr/>
              <p:nvPr/>
            </p:nvSpPr>
            <p:spPr>
              <a:xfrm rot="5400000">
                <a:off x="1404809" y="3717038"/>
                <a:ext cx="537669" cy="142098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2235" y="3736241"/>
                <a:ext cx="921720" cy="13825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ord 15"/>
              <p:cNvSpPr/>
              <p:nvPr/>
            </p:nvSpPr>
            <p:spPr>
              <a:xfrm rot="12130389">
                <a:off x="1729276" y="4849231"/>
                <a:ext cx="1234440" cy="1234440"/>
              </a:xfrm>
              <a:prstGeom prst="chord">
                <a:avLst>
                  <a:gd name="adj1" fmla="val 4493618"/>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09045" y="5195629"/>
                <a:ext cx="883315" cy="822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880711" y="1585560"/>
                <a:ext cx="500486" cy="2688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p:cNvSpPr/>
              <p:nvPr/>
            </p:nvSpPr>
            <p:spPr>
              <a:xfrm rot="4418838">
                <a:off x="3355561" y="1482866"/>
                <a:ext cx="422455" cy="422455"/>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7" name="Straight Connector 46"/>
          <p:cNvCxnSpPr/>
          <p:nvPr/>
        </p:nvCxnSpPr>
        <p:spPr>
          <a:xfrm>
            <a:off x="4687215" y="855865"/>
            <a:ext cx="0" cy="59637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09045" y="3121760"/>
            <a:ext cx="1036935" cy="369332"/>
          </a:xfrm>
          <a:prstGeom prst="rect">
            <a:avLst/>
          </a:prstGeom>
          <a:noFill/>
        </p:spPr>
        <p:txBody>
          <a:bodyPr wrap="square" rtlCol="0">
            <a:spAutoFit/>
          </a:bodyPr>
          <a:lstStyle/>
          <a:p>
            <a:r>
              <a:rPr lang="en-US" dirty="0" smtClean="0"/>
              <a:t>F/3</a:t>
            </a:r>
            <a:endParaRPr lang="en-US" dirty="0"/>
          </a:p>
        </p:txBody>
      </p:sp>
      <p:sp>
        <p:nvSpPr>
          <p:cNvPr id="51" name="Rectangle 50"/>
          <p:cNvSpPr/>
          <p:nvPr/>
        </p:nvSpPr>
        <p:spPr>
          <a:xfrm>
            <a:off x="1768435" y="2161635"/>
            <a:ext cx="489942" cy="369332"/>
          </a:xfrm>
          <a:prstGeom prst="rect">
            <a:avLst/>
          </a:prstGeom>
        </p:spPr>
        <p:txBody>
          <a:bodyPr wrap="none">
            <a:spAutoFit/>
          </a:bodyPr>
          <a:lstStyle/>
          <a:p>
            <a:r>
              <a:rPr lang="en-US" dirty="0" smtClean="0"/>
              <a:t>F/6</a:t>
            </a:r>
          </a:p>
        </p:txBody>
      </p:sp>
      <p:sp>
        <p:nvSpPr>
          <p:cNvPr id="52" name="TextBox 51"/>
          <p:cNvSpPr txBox="1"/>
          <p:nvPr/>
        </p:nvSpPr>
        <p:spPr>
          <a:xfrm>
            <a:off x="38405" y="932675"/>
            <a:ext cx="4610405" cy="369332"/>
          </a:xfrm>
          <a:prstGeom prst="rect">
            <a:avLst/>
          </a:prstGeom>
          <a:noFill/>
        </p:spPr>
        <p:txBody>
          <a:bodyPr wrap="square" rtlCol="0">
            <a:spAutoFit/>
          </a:bodyPr>
          <a:lstStyle/>
          <a:p>
            <a:r>
              <a:rPr lang="en-US" dirty="0" smtClean="0"/>
              <a:t>1 PW of up to 250 J of compressed Laser beam</a:t>
            </a:r>
            <a:endParaRPr lang="en-US" dirty="0"/>
          </a:p>
        </p:txBody>
      </p:sp>
      <p:sp>
        <p:nvSpPr>
          <p:cNvPr id="53" name="TextBox 52"/>
          <p:cNvSpPr txBox="1"/>
          <p:nvPr/>
        </p:nvSpPr>
        <p:spPr>
          <a:xfrm>
            <a:off x="2382915" y="2622495"/>
            <a:ext cx="883315" cy="369332"/>
          </a:xfrm>
          <a:prstGeom prst="rect">
            <a:avLst/>
          </a:prstGeom>
          <a:noFill/>
        </p:spPr>
        <p:txBody>
          <a:bodyPr wrap="square" rtlCol="0">
            <a:spAutoFit/>
          </a:bodyPr>
          <a:lstStyle/>
          <a:p>
            <a:r>
              <a:rPr lang="en-US" dirty="0" smtClean="0"/>
              <a:t>1PW</a:t>
            </a:r>
            <a:endParaRPr lang="en-US" dirty="0"/>
          </a:p>
        </p:txBody>
      </p:sp>
      <p:sp>
        <p:nvSpPr>
          <p:cNvPr id="54" name="TextBox 53"/>
          <p:cNvSpPr txBox="1"/>
          <p:nvPr/>
        </p:nvSpPr>
        <p:spPr>
          <a:xfrm>
            <a:off x="1269170" y="3851455"/>
            <a:ext cx="883315" cy="369332"/>
          </a:xfrm>
          <a:prstGeom prst="rect">
            <a:avLst/>
          </a:prstGeom>
          <a:noFill/>
        </p:spPr>
        <p:txBody>
          <a:bodyPr wrap="square" rtlCol="0">
            <a:spAutoFit/>
          </a:bodyPr>
          <a:lstStyle/>
          <a:p>
            <a:r>
              <a:rPr lang="en-US" dirty="0" smtClean="0"/>
              <a:t>10 PW</a:t>
            </a:r>
            <a:endParaRPr lang="en-US" dirty="0"/>
          </a:p>
        </p:txBody>
      </p:sp>
      <p:sp>
        <p:nvSpPr>
          <p:cNvPr id="55" name="TextBox 54"/>
          <p:cNvSpPr txBox="1"/>
          <p:nvPr/>
        </p:nvSpPr>
        <p:spPr>
          <a:xfrm>
            <a:off x="5263290" y="4965200"/>
            <a:ext cx="883315" cy="369332"/>
          </a:xfrm>
          <a:prstGeom prst="rect">
            <a:avLst/>
          </a:prstGeom>
          <a:noFill/>
        </p:spPr>
        <p:txBody>
          <a:bodyPr wrap="square" rtlCol="0">
            <a:spAutoFit/>
          </a:bodyPr>
          <a:lstStyle/>
          <a:p>
            <a:r>
              <a:rPr lang="en-US" dirty="0" smtClean="0"/>
              <a:t>10 PW</a:t>
            </a:r>
            <a:endParaRPr lang="en-US" dirty="0"/>
          </a:p>
        </p:txBody>
      </p:sp>
      <p:sp>
        <p:nvSpPr>
          <p:cNvPr id="56" name="TextBox 55"/>
          <p:cNvSpPr txBox="1"/>
          <p:nvPr/>
        </p:nvSpPr>
        <p:spPr>
          <a:xfrm>
            <a:off x="5378505" y="2968140"/>
            <a:ext cx="883315" cy="369332"/>
          </a:xfrm>
          <a:prstGeom prst="rect">
            <a:avLst/>
          </a:prstGeom>
          <a:noFill/>
        </p:spPr>
        <p:txBody>
          <a:bodyPr wrap="square" rtlCol="0">
            <a:spAutoFit/>
          </a:bodyPr>
          <a:lstStyle/>
          <a:p>
            <a:r>
              <a:rPr lang="en-US" dirty="0" smtClean="0"/>
              <a:t>10 PW</a:t>
            </a:r>
            <a:endParaRPr lang="en-US" dirty="0"/>
          </a:p>
        </p:txBody>
      </p:sp>
      <p:grpSp>
        <p:nvGrpSpPr>
          <p:cNvPr id="63" name="Group 62"/>
          <p:cNvGrpSpPr/>
          <p:nvPr/>
        </p:nvGrpSpPr>
        <p:grpSpPr>
          <a:xfrm rot="8753694">
            <a:off x="6854488" y="2531970"/>
            <a:ext cx="786163" cy="1076431"/>
            <a:chOff x="367792" y="3927174"/>
            <a:chExt cx="786163" cy="1076431"/>
          </a:xfrm>
        </p:grpSpPr>
        <p:sp>
          <p:nvSpPr>
            <p:cNvPr id="62" name="Rectangle 61"/>
            <p:cNvSpPr/>
            <p:nvPr/>
          </p:nvSpPr>
          <p:spPr>
            <a:xfrm>
              <a:off x="367792" y="3927174"/>
              <a:ext cx="537670" cy="1057476"/>
            </a:xfrm>
            <a:prstGeom prst="rect">
              <a:avLst/>
            </a:prstGeom>
            <a:solidFill>
              <a:schemeClr val="bg1">
                <a:lumMod val="75000"/>
                <a:alpha val="96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a:off x="693095" y="3928265"/>
              <a:ext cx="460860" cy="107534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347450" y="3889860"/>
            <a:ext cx="806505" cy="1075340"/>
            <a:chOff x="347450" y="3928265"/>
            <a:chExt cx="806505" cy="1075340"/>
          </a:xfrm>
        </p:grpSpPr>
        <p:sp>
          <p:nvSpPr>
            <p:cNvPr id="65" name="Rectangle 64"/>
            <p:cNvSpPr/>
            <p:nvPr/>
          </p:nvSpPr>
          <p:spPr>
            <a:xfrm>
              <a:off x="347450" y="3928265"/>
              <a:ext cx="537670" cy="1036935"/>
            </a:xfrm>
            <a:prstGeom prst="rect">
              <a:avLst/>
            </a:prstGeom>
            <a:solidFill>
              <a:schemeClr val="bg1">
                <a:lumMod val="75000"/>
                <a:alpha val="96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a:off x="693095" y="3928265"/>
              <a:ext cx="460860" cy="107534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rot="12827021">
            <a:off x="6972547" y="4806781"/>
            <a:ext cx="722238" cy="1095730"/>
            <a:chOff x="4678917" y="5452062"/>
            <a:chExt cx="722238" cy="1095730"/>
          </a:xfrm>
        </p:grpSpPr>
        <p:sp>
          <p:nvSpPr>
            <p:cNvPr id="68" name="Rectangle 67"/>
            <p:cNvSpPr/>
            <p:nvPr/>
          </p:nvSpPr>
          <p:spPr>
            <a:xfrm>
              <a:off x="4678917" y="5452062"/>
              <a:ext cx="537670" cy="1036935"/>
            </a:xfrm>
            <a:prstGeom prst="rect">
              <a:avLst/>
            </a:prstGeom>
            <a:solidFill>
              <a:schemeClr val="bg1">
                <a:lumMod val="75000"/>
                <a:alpha val="96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a:off x="4940295" y="5472452"/>
              <a:ext cx="460860" cy="107534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6953110" y="2891330"/>
            <a:ext cx="1036935" cy="369332"/>
          </a:xfrm>
          <a:prstGeom prst="rect">
            <a:avLst/>
          </a:prstGeom>
          <a:noFill/>
        </p:spPr>
        <p:txBody>
          <a:bodyPr wrap="square" rtlCol="0">
            <a:spAutoFit/>
          </a:bodyPr>
          <a:lstStyle/>
          <a:p>
            <a:r>
              <a:rPr lang="en-US" dirty="0" smtClean="0"/>
              <a:t>F/3</a:t>
            </a:r>
            <a:endParaRPr lang="en-US" dirty="0"/>
          </a:p>
        </p:txBody>
      </p:sp>
      <p:sp>
        <p:nvSpPr>
          <p:cNvPr id="60" name="TextBox 59"/>
          <p:cNvSpPr txBox="1"/>
          <p:nvPr/>
        </p:nvSpPr>
        <p:spPr>
          <a:xfrm>
            <a:off x="7068326" y="5157225"/>
            <a:ext cx="768100" cy="369332"/>
          </a:xfrm>
          <a:prstGeom prst="rect">
            <a:avLst/>
          </a:prstGeom>
          <a:noFill/>
        </p:spPr>
        <p:txBody>
          <a:bodyPr wrap="square" rtlCol="0">
            <a:spAutoFit/>
          </a:bodyPr>
          <a:lstStyle/>
          <a:p>
            <a:r>
              <a:rPr lang="en-US" dirty="0" smtClean="0"/>
              <a:t>F/3</a:t>
            </a:r>
            <a:endParaRPr lang="en-US" dirty="0"/>
          </a:p>
        </p:txBody>
      </p:sp>
      <p:sp>
        <p:nvSpPr>
          <p:cNvPr id="70" name="Chord 69"/>
          <p:cNvSpPr/>
          <p:nvPr/>
        </p:nvSpPr>
        <p:spPr>
          <a:xfrm rot="14628090">
            <a:off x="8023195" y="2117974"/>
            <a:ext cx="422455" cy="422455"/>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hord 70"/>
          <p:cNvSpPr/>
          <p:nvPr/>
        </p:nvSpPr>
        <p:spPr>
          <a:xfrm rot="4418838">
            <a:off x="8002566" y="1175626"/>
            <a:ext cx="422455" cy="422455"/>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2819273">
            <a:off x="1987043" y="2293995"/>
            <a:ext cx="265749" cy="503361"/>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77880" y="5310845"/>
            <a:ext cx="1344175" cy="369332"/>
          </a:xfrm>
          <a:prstGeom prst="rect">
            <a:avLst/>
          </a:prstGeom>
          <a:noFill/>
        </p:spPr>
        <p:txBody>
          <a:bodyPr wrap="square" rtlCol="0">
            <a:spAutoFit/>
          </a:bodyPr>
          <a:lstStyle/>
          <a:p>
            <a:r>
              <a:rPr lang="en-US" dirty="0" smtClean="0"/>
              <a:t>10 PW</a:t>
            </a:r>
            <a:endParaRPr lang="en-US" dirty="0"/>
          </a:p>
        </p:txBody>
      </p:sp>
    </p:spTree>
    <p:extLst>
      <p:ext uri="{BB962C8B-B14F-4D97-AF65-F5344CB8AC3E}">
        <p14:creationId xmlns:p14="http://schemas.microsoft.com/office/powerpoint/2010/main" val="3088959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01510"/>
          </a:xfrm>
        </p:spPr>
        <p:txBody>
          <a:bodyPr>
            <a:normAutofit/>
          </a:bodyPr>
          <a:lstStyle/>
          <a:p>
            <a:r>
              <a:rPr lang="en-US" sz="2800" dirty="0" smtClean="0"/>
              <a:t>The required equipment in E1 area and the experimental challenges</a:t>
            </a:r>
            <a:endParaRPr lang="en-US" sz="2800" dirty="0"/>
          </a:p>
        </p:txBody>
      </p:sp>
      <p:sp>
        <p:nvSpPr>
          <p:cNvPr id="3" name="Content Placeholder 2"/>
          <p:cNvSpPr>
            <a:spLocks noGrp="1"/>
          </p:cNvSpPr>
          <p:nvPr>
            <p:ph idx="1"/>
          </p:nvPr>
        </p:nvSpPr>
        <p:spPr>
          <a:xfrm>
            <a:off x="347450" y="2200039"/>
            <a:ext cx="8681335" cy="2304301"/>
          </a:xfrm>
        </p:spPr>
        <p:txBody>
          <a:bodyPr>
            <a:normAutofit fontScale="92500" lnSpcReduction="10000"/>
          </a:bodyPr>
          <a:lstStyle/>
          <a:p>
            <a:r>
              <a:rPr lang="en-US" sz="2000" dirty="0" smtClean="0"/>
              <a:t>Challenges:  Laser Acceleration of Heavy Species (RPA), the Optimization of target structure and shape, the repetition rate capability, the characterization of stopping range for Laser (with investigation of potential collective effects).</a:t>
            </a:r>
          </a:p>
          <a:p>
            <a:r>
              <a:rPr lang="en-US" sz="2000" dirty="0" smtClean="0"/>
              <a:t>The development of the identification technique of the reaction products. : setup for precision mass measurements, wide acceptance separator for fission products, decay spectroscopy for short lived species.</a:t>
            </a:r>
          </a:p>
          <a:p>
            <a:r>
              <a:rPr lang="en-US" sz="2000" dirty="0" smtClean="0"/>
              <a:t>The novel laser-ion acceleration  (RPA) of the new species, allows the generation of ultra-dense ion pulses and the fission-fusion reaction mechanism.</a:t>
            </a:r>
          </a:p>
        </p:txBody>
      </p:sp>
      <p:sp>
        <p:nvSpPr>
          <p:cNvPr id="4" name="Content Placeholder 2"/>
          <p:cNvSpPr txBox="1">
            <a:spLocks/>
          </p:cNvSpPr>
          <p:nvPr/>
        </p:nvSpPr>
        <p:spPr>
          <a:xfrm>
            <a:off x="576660" y="1315506"/>
            <a:ext cx="8229600" cy="99853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Characterization of reaction products (decay spectroscopy)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Precision mass spectroscopy (Penning Trap or MR-TOF)</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93830" y="4926795"/>
            <a:ext cx="8641125" cy="646331"/>
          </a:xfrm>
          <a:prstGeom prst="rect">
            <a:avLst/>
          </a:prstGeom>
          <a:noFill/>
        </p:spPr>
        <p:txBody>
          <a:bodyPr wrap="square" rtlCol="0">
            <a:spAutoFit/>
          </a:bodyPr>
          <a:lstStyle/>
          <a:p>
            <a:r>
              <a:rPr lang="en-US" dirty="0" smtClean="0"/>
              <a:t>The ELI-NP Laser will have 2 X 150 Joules/pulse, 30 femto-seconds /per pulse to get and intensity of I=10</a:t>
            </a:r>
            <a:r>
              <a:rPr lang="en-US" baseline="30000" dirty="0" smtClean="0"/>
              <a:t>23</a:t>
            </a:r>
            <a:r>
              <a:rPr lang="en-US" dirty="0" smtClean="0"/>
              <a:t> W/cm</a:t>
            </a:r>
            <a:r>
              <a:rPr lang="en-US" baseline="30000" dirty="0" smtClean="0"/>
              <a:t>2</a:t>
            </a:r>
            <a:endParaRPr lang="en-US" baseline="30000" dirty="0"/>
          </a:p>
        </p:txBody>
      </p:sp>
      <p:sp>
        <p:nvSpPr>
          <p:cNvPr id="6" name="Slide Number Placeholder 5"/>
          <p:cNvSpPr>
            <a:spLocks noGrp="1"/>
          </p:cNvSpPr>
          <p:nvPr>
            <p:ph type="sldNum" sz="quarter" idx="12"/>
          </p:nvPr>
        </p:nvSpPr>
        <p:spPr/>
        <p:txBody>
          <a:bodyPr/>
          <a:lstStyle/>
          <a:p>
            <a:fld id="{ACAC29BA-D840-4F09-B1E6-3E5B916CCF7B}" type="slidenum">
              <a:rPr lang="en-US" smtClean="0"/>
              <a:pPr/>
              <a:t>27</a:t>
            </a:fld>
            <a:endParaRPr lang="en-US"/>
          </a:p>
        </p:txBody>
      </p:sp>
    </p:spTree>
    <p:extLst>
      <p:ext uri="{BB962C8B-B14F-4D97-AF65-F5344CB8AC3E}">
        <p14:creationId xmlns:p14="http://schemas.microsoft.com/office/powerpoint/2010/main" val="1200298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539750" y="2276475"/>
            <a:ext cx="8280400" cy="1470025"/>
          </a:xfrm>
        </p:spPr>
        <p:txBody>
          <a:bodyPr anchor="ctr"/>
          <a:lstStyle/>
          <a:p>
            <a:r>
              <a:rPr lang="fr-FR" altLang="en-US" sz="4000">
                <a:solidFill>
                  <a:srgbClr val="FF0066"/>
                </a:solidFill>
              </a:rPr>
              <a:t>Nuclear excitations with Ultra Intense lasers</a:t>
            </a:r>
            <a:endParaRPr lang="fr-FR" altLang="en-US" sz="3200">
              <a:solidFill>
                <a:schemeClr val="accent2"/>
              </a:solidFill>
            </a:endParaRPr>
          </a:p>
        </p:txBody>
      </p:sp>
      <p:sp>
        <p:nvSpPr>
          <p:cNvPr id="30723" name="Rectangle 3"/>
          <p:cNvSpPr>
            <a:spLocks noGrp="1" noChangeArrowheads="1"/>
          </p:cNvSpPr>
          <p:nvPr>
            <p:ph type="subTitle" idx="1"/>
          </p:nvPr>
        </p:nvSpPr>
        <p:spPr>
          <a:xfrm>
            <a:off x="1331913" y="3644900"/>
            <a:ext cx="6400800" cy="1752600"/>
          </a:xfrm>
        </p:spPr>
        <p:txBody>
          <a:bodyPr/>
          <a:lstStyle/>
          <a:p>
            <a:endParaRPr lang="en-US" altLang="en-US" sz="3200">
              <a:solidFill>
                <a:srgbClr val="FF00FF"/>
              </a:solidFill>
              <a:sym typeface="Wingdings" panose="05000000000000000000" pitchFamily="2" charset="2"/>
            </a:endParaRPr>
          </a:p>
          <a:p>
            <a:endParaRPr lang="fr-FR" altLang="en-US" sz="3200"/>
          </a:p>
        </p:txBody>
      </p:sp>
      <p:pic>
        <p:nvPicPr>
          <p:cNvPr id="30724" name="Picture 4" descr="t-logo_b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476250"/>
            <a:ext cx="1039813" cy="1131888"/>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logo-cenb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13" y="404813"/>
            <a:ext cx="2806700" cy="1022350"/>
          </a:xfrm>
          <a:prstGeom prst="rect">
            <a:avLst/>
          </a:prstGeom>
          <a:noFill/>
          <a:extLst>
            <a:ext uri="{909E8E84-426E-40DD-AFC4-6F175D3DCCD1}">
              <a14:hiddenFill xmlns:a14="http://schemas.microsoft.com/office/drawing/2010/main">
                <a:solidFill>
                  <a:srgbClr val="FFFFFF"/>
                </a:solidFill>
              </a14:hiddenFill>
            </a:ext>
          </a:extLst>
        </p:spPr>
      </p:pic>
      <p:grpSp>
        <p:nvGrpSpPr>
          <p:cNvPr id="30726" name="Group 6"/>
          <p:cNvGrpSpPr>
            <a:grpSpLocks/>
          </p:cNvGrpSpPr>
          <p:nvPr/>
        </p:nvGrpSpPr>
        <p:grpSpPr bwMode="auto">
          <a:xfrm>
            <a:off x="252413" y="5373688"/>
            <a:ext cx="2085975" cy="1079500"/>
            <a:chOff x="9551" y="672"/>
            <a:chExt cx="4620" cy="2385"/>
          </a:xfrm>
        </p:grpSpPr>
        <p:sp>
          <p:nvSpPr>
            <p:cNvPr id="30727" name="Rectangle 7"/>
            <p:cNvSpPr>
              <a:spLocks noChangeArrowheads="1"/>
            </p:cNvSpPr>
            <p:nvPr/>
          </p:nvSpPr>
          <p:spPr bwMode="auto">
            <a:xfrm rot="10800000" flipH="1">
              <a:off x="9551" y="672"/>
              <a:ext cx="4620" cy="2385"/>
            </a:xfrm>
            <a:prstGeom prst="rect">
              <a:avLst/>
            </a:prstGeom>
            <a:solidFill>
              <a:srgbClr val="FFFFFF"/>
            </a:solidFill>
            <a:ln w="9525">
              <a:solidFill>
                <a:srgbClr val="FFFFFF"/>
              </a:solidFill>
              <a:miter lim="800000"/>
              <a:headEnd/>
              <a:tailEnd/>
            </a:ln>
          </p:spPr>
          <p:txBody>
            <a:bodyPr/>
            <a:lstStyle/>
            <a:p>
              <a:endParaRPr lang="en-US"/>
            </a:p>
          </p:txBody>
        </p:sp>
        <p:grpSp>
          <p:nvGrpSpPr>
            <p:cNvPr id="30728" name="Group 8"/>
            <p:cNvGrpSpPr>
              <a:grpSpLocks/>
            </p:cNvGrpSpPr>
            <p:nvPr/>
          </p:nvGrpSpPr>
          <p:grpSpPr bwMode="auto">
            <a:xfrm>
              <a:off x="9789" y="687"/>
              <a:ext cx="4186" cy="2229"/>
              <a:chOff x="9789" y="687"/>
              <a:chExt cx="4186" cy="2229"/>
            </a:xfrm>
          </p:grpSpPr>
          <p:grpSp>
            <p:nvGrpSpPr>
              <p:cNvPr id="30729" name="Group 9"/>
              <p:cNvGrpSpPr>
                <a:grpSpLocks/>
              </p:cNvGrpSpPr>
              <p:nvPr/>
            </p:nvGrpSpPr>
            <p:grpSpPr bwMode="auto">
              <a:xfrm>
                <a:off x="9789" y="687"/>
                <a:ext cx="4186" cy="2229"/>
                <a:chOff x="9789" y="672"/>
                <a:chExt cx="4186" cy="2229"/>
              </a:xfrm>
            </p:grpSpPr>
            <p:sp>
              <p:nvSpPr>
                <p:cNvPr id="30730" name="Oval 10"/>
                <p:cNvSpPr>
                  <a:spLocks noChangeAspect="1" noChangeArrowheads="1"/>
                </p:cNvSpPr>
                <p:nvPr/>
              </p:nvSpPr>
              <p:spPr bwMode="auto">
                <a:xfrm flipH="1">
                  <a:off x="11709" y="672"/>
                  <a:ext cx="2266" cy="2229"/>
                </a:xfrm>
                <a:prstGeom prst="ellipse">
                  <a:avLst/>
                </a:prstGeom>
                <a:gradFill rotWithShape="1">
                  <a:gsLst>
                    <a:gs pos="0">
                      <a:srgbClr val="F61F08"/>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731" name="Group 11"/>
                <p:cNvGrpSpPr>
                  <a:grpSpLocks/>
                </p:cNvGrpSpPr>
                <p:nvPr/>
              </p:nvGrpSpPr>
              <p:grpSpPr bwMode="auto">
                <a:xfrm>
                  <a:off x="9789" y="1218"/>
                  <a:ext cx="4029" cy="1511"/>
                  <a:chOff x="9789" y="1218"/>
                  <a:chExt cx="4029" cy="1511"/>
                </a:xfrm>
              </p:grpSpPr>
              <p:grpSp>
                <p:nvGrpSpPr>
                  <p:cNvPr id="30732" name="Group 12"/>
                  <p:cNvGrpSpPr>
                    <a:grpSpLocks noChangeAspect="1"/>
                  </p:cNvGrpSpPr>
                  <p:nvPr/>
                </p:nvGrpSpPr>
                <p:grpSpPr bwMode="auto">
                  <a:xfrm rot="21335132" flipH="1">
                    <a:off x="13004" y="1218"/>
                    <a:ext cx="149" cy="335"/>
                    <a:chOff x="5080" y="2826"/>
                    <a:chExt cx="486" cy="1116"/>
                  </a:xfrm>
                </p:grpSpPr>
                <p:sp>
                  <p:nvSpPr>
                    <p:cNvPr id="30733" name="AutoShape 13"/>
                    <p:cNvSpPr>
                      <a:spLocks noChangeAspect="1" noChangeArrowheads="1"/>
                    </p:cNvSpPr>
                    <p:nvPr/>
                  </p:nvSpPr>
                  <p:spPr bwMode="auto">
                    <a:xfrm rot="8986978" flipH="1">
                      <a:off x="5356" y="2826"/>
                      <a:ext cx="210" cy="1116"/>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34" name="Oval 14"/>
                    <p:cNvSpPr>
                      <a:spLocks noChangeAspect="1" noChangeArrowheads="1"/>
                    </p:cNvSpPr>
                    <p:nvPr/>
                  </p:nvSpPr>
                  <p:spPr bwMode="auto">
                    <a:xfrm rot="19786978">
                      <a:off x="5080" y="2866"/>
                      <a:ext cx="215" cy="8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35" name="Group 15"/>
                  <p:cNvGrpSpPr>
                    <a:grpSpLocks noChangeAspect="1"/>
                  </p:cNvGrpSpPr>
                  <p:nvPr/>
                </p:nvGrpSpPr>
                <p:grpSpPr bwMode="auto">
                  <a:xfrm rot="16200000" flipH="1">
                    <a:off x="12316" y="1164"/>
                    <a:ext cx="226" cy="589"/>
                    <a:chOff x="11775" y="512"/>
                    <a:chExt cx="944" cy="2418"/>
                  </a:xfrm>
                </p:grpSpPr>
                <p:sp>
                  <p:nvSpPr>
                    <p:cNvPr id="30736" name="AutoShape 16"/>
                    <p:cNvSpPr>
                      <a:spLocks noChangeAspect="1" noChangeArrowheads="1"/>
                    </p:cNvSpPr>
                    <p:nvPr/>
                  </p:nvSpPr>
                  <p:spPr bwMode="auto">
                    <a:xfrm rot="30581959">
                      <a:off x="12391" y="512"/>
                      <a:ext cx="328" cy="2418"/>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37" name="Oval 17"/>
                    <p:cNvSpPr>
                      <a:spLocks noChangeAspect="1" noChangeArrowheads="1"/>
                    </p:cNvSpPr>
                    <p:nvPr/>
                  </p:nvSpPr>
                  <p:spPr bwMode="auto">
                    <a:xfrm rot="19781959">
                      <a:off x="11775" y="575"/>
                      <a:ext cx="328" cy="196"/>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38" name="Group 18"/>
                  <p:cNvGrpSpPr>
                    <a:grpSpLocks noChangeAspect="1"/>
                  </p:cNvGrpSpPr>
                  <p:nvPr/>
                </p:nvGrpSpPr>
                <p:grpSpPr bwMode="auto">
                  <a:xfrm rot="21411775" flipH="1">
                    <a:off x="12143" y="1922"/>
                    <a:ext cx="474" cy="131"/>
                    <a:chOff x="6961" y="5037"/>
                    <a:chExt cx="1723" cy="485"/>
                  </a:xfrm>
                </p:grpSpPr>
                <p:sp>
                  <p:nvSpPr>
                    <p:cNvPr id="30739" name="AutoShape 19"/>
                    <p:cNvSpPr>
                      <a:spLocks noChangeAspect="1" noChangeArrowheads="1"/>
                    </p:cNvSpPr>
                    <p:nvPr/>
                  </p:nvSpPr>
                  <p:spPr bwMode="auto">
                    <a:xfrm rot="38891074">
                      <a:off x="7701" y="4297"/>
                      <a:ext cx="232" cy="1712"/>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40" name="Oval 20"/>
                    <p:cNvSpPr>
                      <a:spLocks noChangeAspect="1" noChangeArrowheads="1"/>
                    </p:cNvSpPr>
                    <p:nvPr/>
                  </p:nvSpPr>
                  <p:spPr bwMode="auto">
                    <a:xfrm rot="28091072">
                      <a:off x="8499" y="5337"/>
                      <a:ext cx="232" cy="138"/>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41" name="Group 21"/>
                  <p:cNvGrpSpPr>
                    <a:grpSpLocks noChangeAspect="1"/>
                  </p:cNvGrpSpPr>
                  <p:nvPr/>
                </p:nvGrpSpPr>
                <p:grpSpPr bwMode="auto">
                  <a:xfrm rot="10617569" flipH="1">
                    <a:off x="12307" y="2003"/>
                    <a:ext cx="288" cy="726"/>
                    <a:chOff x="11775" y="512"/>
                    <a:chExt cx="944" cy="2418"/>
                  </a:xfrm>
                </p:grpSpPr>
                <p:sp>
                  <p:nvSpPr>
                    <p:cNvPr id="30742" name="AutoShape 22"/>
                    <p:cNvSpPr>
                      <a:spLocks noChangeAspect="1" noChangeArrowheads="1"/>
                    </p:cNvSpPr>
                    <p:nvPr/>
                  </p:nvSpPr>
                  <p:spPr bwMode="auto">
                    <a:xfrm rot="30581959">
                      <a:off x="12391" y="512"/>
                      <a:ext cx="328" cy="2418"/>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43" name="Oval 23"/>
                    <p:cNvSpPr>
                      <a:spLocks noChangeAspect="1" noChangeArrowheads="1"/>
                    </p:cNvSpPr>
                    <p:nvPr/>
                  </p:nvSpPr>
                  <p:spPr bwMode="auto">
                    <a:xfrm rot="19781959">
                      <a:off x="11775" y="575"/>
                      <a:ext cx="328" cy="196"/>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44" name="Group 24"/>
                  <p:cNvGrpSpPr>
                    <a:grpSpLocks noChangeAspect="1"/>
                  </p:cNvGrpSpPr>
                  <p:nvPr/>
                </p:nvGrpSpPr>
                <p:grpSpPr bwMode="auto">
                  <a:xfrm rot="5988278" flipH="1">
                    <a:off x="13307" y="2034"/>
                    <a:ext cx="283" cy="738"/>
                    <a:chOff x="11775" y="512"/>
                    <a:chExt cx="944" cy="2418"/>
                  </a:xfrm>
                </p:grpSpPr>
                <p:sp>
                  <p:nvSpPr>
                    <p:cNvPr id="30745" name="AutoShape 25"/>
                    <p:cNvSpPr>
                      <a:spLocks noChangeAspect="1" noChangeArrowheads="1"/>
                    </p:cNvSpPr>
                    <p:nvPr/>
                  </p:nvSpPr>
                  <p:spPr bwMode="auto">
                    <a:xfrm rot="30581959">
                      <a:off x="12391" y="512"/>
                      <a:ext cx="328" cy="2418"/>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46" name="Oval 26"/>
                    <p:cNvSpPr>
                      <a:spLocks noChangeAspect="1" noChangeArrowheads="1"/>
                    </p:cNvSpPr>
                    <p:nvPr/>
                  </p:nvSpPr>
                  <p:spPr bwMode="auto">
                    <a:xfrm rot="19781959">
                      <a:off x="11775" y="575"/>
                      <a:ext cx="328" cy="196"/>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47" name="Group 27"/>
                  <p:cNvGrpSpPr>
                    <a:grpSpLocks noChangeAspect="1"/>
                  </p:cNvGrpSpPr>
                  <p:nvPr/>
                </p:nvGrpSpPr>
                <p:grpSpPr bwMode="auto">
                  <a:xfrm flipH="1">
                    <a:off x="12904" y="1941"/>
                    <a:ext cx="652" cy="283"/>
                    <a:chOff x="4395" y="5137"/>
                    <a:chExt cx="1349" cy="594"/>
                  </a:xfrm>
                </p:grpSpPr>
                <p:sp>
                  <p:nvSpPr>
                    <p:cNvPr id="30748" name="AutoShape 28"/>
                    <p:cNvSpPr>
                      <a:spLocks noChangeAspect="1" noChangeArrowheads="1"/>
                    </p:cNvSpPr>
                    <p:nvPr/>
                  </p:nvSpPr>
                  <p:spPr bwMode="auto">
                    <a:xfrm rot="46781960">
                      <a:off x="4948" y="4584"/>
                      <a:ext cx="244" cy="1349"/>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49" name="Oval 29"/>
                    <p:cNvSpPr>
                      <a:spLocks noChangeAspect="1" noChangeArrowheads="1"/>
                    </p:cNvSpPr>
                    <p:nvPr/>
                  </p:nvSpPr>
                  <p:spPr bwMode="auto">
                    <a:xfrm rot="35981960">
                      <a:off x="4354" y="5554"/>
                      <a:ext cx="244" cy="109"/>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50" name="Group 30"/>
                  <p:cNvGrpSpPr>
                    <a:grpSpLocks noChangeAspect="1"/>
                  </p:cNvGrpSpPr>
                  <p:nvPr/>
                </p:nvGrpSpPr>
                <p:grpSpPr bwMode="auto">
                  <a:xfrm rot="2396561" flipH="1">
                    <a:off x="13453" y="1220"/>
                    <a:ext cx="288" cy="725"/>
                    <a:chOff x="11775" y="512"/>
                    <a:chExt cx="944" cy="2418"/>
                  </a:xfrm>
                </p:grpSpPr>
                <p:sp>
                  <p:nvSpPr>
                    <p:cNvPr id="30751" name="AutoShape 31"/>
                    <p:cNvSpPr>
                      <a:spLocks noChangeAspect="1" noChangeArrowheads="1"/>
                    </p:cNvSpPr>
                    <p:nvPr/>
                  </p:nvSpPr>
                  <p:spPr bwMode="auto">
                    <a:xfrm rot="30581959">
                      <a:off x="12391" y="512"/>
                      <a:ext cx="328" cy="2418"/>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52" name="Oval 32"/>
                    <p:cNvSpPr>
                      <a:spLocks noChangeAspect="1" noChangeArrowheads="1"/>
                    </p:cNvSpPr>
                    <p:nvPr/>
                  </p:nvSpPr>
                  <p:spPr bwMode="auto">
                    <a:xfrm rot="19781959">
                      <a:off x="11775" y="575"/>
                      <a:ext cx="328" cy="196"/>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53" name="Group 33"/>
                  <p:cNvGrpSpPr>
                    <a:grpSpLocks noChangeAspect="1"/>
                  </p:cNvGrpSpPr>
                  <p:nvPr/>
                </p:nvGrpSpPr>
                <p:grpSpPr bwMode="auto">
                  <a:xfrm rot="161690" flipH="1">
                    <a:off x="12223" y="1247"/>
                    <a:ext cx="415" cy="192"/>
                    <a:chOff x="6889" y="2647"/>
                    <a:chExt cx="1524" cy="718"/>
                  </a:xfrm>
                </p:grpSpPr>
                <p:sp>
                  <p:nvSpPr>
                    <p:cNvPr id="30754" name="AutoShape 34"/>
                    <p:cNvSpPr>
                      <a:spLocks noChangeAspect="1" noChangeArrowheads="1"/>
                    </p:cNvSpPr>
                    <p:nvPr/>
                  </p:nvSpPr>
                  <p:spPr bwMode="auto">
                    <a:xfrm rot="13793895" flipH="1">
                      <a:off x="7532" y="2484"/>
                      <a:ext cx="238" cy="1524"/>
                    </a:xfrm>
                    <a:prstGeom prst="triangle">
                      <a:avLst>
                        <a:gd name="adj" fmla="val 50000"/>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55" name="Oval 35"/>
                    <p:cNvSpPr>
                      <a:spLocks noChangeAspect="1" noChangeArrowheads="1"/>
                    </p:cNvSpPr>
                    <p:nvPr/>
                  </p:nvSpPr>
                  <p:spPr bwMode="auto">
                    <a:xfrm rot="24593895">
                      <a:off x="8103" y="2714"/>
                      <a:ext cx="244" cy="109"/>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56" name="AutoShape 36"/>
                  <p:cNvSpPr>
                    <a:spLocks noChangeArrowheads="1"/>
                  </p:cNvSpPr>
                  <p:nvPr/>
                </p:nvSpPr>
                <p:spPr bwMode="auto">
                  <a:xfrm rot="5379727" flipH="1">
                    <a:off x="11258" y="260"/>
                    <a:ext cx="102" cy="3039"/>
                  </a:xfrm>
                  <a:prstGeom prst="triangle">
                    <a:avLst>
                      <a:gd name="adj" fmla="val 42819"/>
                    </a:avLst>
                  </a:prstGeom>
                  <a:solidFill>
                    <a:srgbClr val="FF0000"/>
                  </a:solidFill>
                  <a:ln w="9525">
                    <a:solidFill>
                      <a:srgbClr val="FFFFFF"/>
                    </a:solidFill>
                    <a:miter lim="800000"/>
                    <a:headEnd/>
                    <a:tailEnd/>
                  </a:ln>
                </p:spPr>
                <p:txBody>
                  <a:bodyPr/>
                  <a:lstStyle/>
                  <a:p>
                    <a:endParaRPr lang="en-US"/>
                  </a:p>
                </p:txBody>
              </p:sp>
              <p:grpSp>
                <p:nvGrpSpPr>
                  <p:cNvPr id="30757" name="Group 37"/>
                  <p:cNvGrpSpPr>
                    <a:grpSpLocks noChangeAspect="1"/>
                  </p:cNvGrpSpPr>
                  <p:nvPr/>
                </p:nvGrpSpPr>
                <p:grpSpPr bwMode="auto">
                  <a:xfrm flipH="1">
                    <a:off x="12198" y="1403"/>
                    <a:ext cx="1055" cy="741"/>
                    <a:chOff x="4905" y="3324"/>
                    <a:chExt cx="3458" cy="2466"/>
                  </a:xfrm>
                </p:grpSpPr>
                <p:sp>
                  <p:nvSpPr>
                    <p:cNvPr id="30758" name="Line 38"/>
                    <p:cNvSpPr>
                      <a:spLocks noChangeAspect="1" noChangeShapeType="1"/>
                    </p:cNvSpPr>
                    <p:nvPr/>
                  </p:nvSpPr>
                  <p:spPr bwMode="auto">
                    <a:xfrm>
                      <a:off x="5835" y="3750"/>
                      <a:ext cx="885" cy="1783"/>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9" name="Line 39"/>
                    <p:cNvSpPr>
                      <a:spLocks noChangeAspect="1" noChangeShapeType="1"/>
                    </p:cNvSpPr>
                    <p:nvPr/>
                  </p:nvSpPr>
                  <p:spPr bwMode="auto">
                    <a:xfrm flipH="1">
                      <a:off x="4905" y="3750"/>
                      <a:ext cx="2275" cy="2040"/>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0" name="Line 40"/>
                    <p:cNvSpPr>
                      <a:spLocks noChangeAspect="1" noChangeShapeType="1"/>
                    </p:cNvSpPr>
                    <p:nvPr/>
                  </p:nvSpPr>
                  <p:spPr bwMode="auto">
                    <a:xfrm>
                      <a:off x="5100" y="4123"/>
                      <a:ext cx="2256" cy="889"/>
                    </a:xfrm>
                    <a:prstGeom prst="line">
                      <a:avLst/>
                    </a:prstGeom>
                    <a:noFill/>
                    <a:ln w="635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1" name="Line 41"/>
                    <p:cNvSpPr>
                      <a:spLocks noChangeAspect="1" noChangeShapeType="1"/>
                    </p:cNvSpPr>
                    <p:nvPr/>
                  </p:nvSpPr>
                  <p:spPr bwMode="auto">
                    <a:xfrm flipV="1">
                      <a:off x="5835" y="3324"/>
                      <a:ext cx="2528" cy="1502"/>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30762" name="Group 42"/>
              <p:cNvGrpSpPr>
                <a:grpSpLocks/>
              </p:cNvGrpSpPr>
              <p:nvPr/>
            </p:nvGrpSpPr>
            <p:grpSpPr bwMode="auto">
              <a:xfrm>
                <a:off x="9962" y="1247"/>
                <a:ext cx="1740" cy="1058"/>
                <a:chOff x="9962" y="1209"/>
                <a:chExt cx="1740" cy="1260"/>
              </a:xfrm>
            </p:grpSpPr>
            <p:sp>
              <p:nvSpPr>
                <p:cNvPr id="30763" name="WordArt 43"/>
                <p:cNvSpPr>
                  <a:spLocks noChangeAspect="1" noChangeArrowheads="1" noChangeShapeType="1" noTextEdit="1"/>
                </p:cNvSpPr>
                <p:nvPr/>
              </p:nvSpPr>
              <p:spPr bwMode="auto">
                <a:xfrm>
                  <a:off x="9962" y="2027"/>
                  <a:ext cx="1740" cy="44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dist"/>
                  <a:r>
                    <a:rPr lang="en-US" sz="5400" kern="10" spc="1081">
                      <a:solidFill>
                        <a:srgbClr val="FF0000"/>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Recherche</a:t>
                  </a:r>
                </a:p>
              </p:txBody>
            </p:sp>
            <p:sp>
              <p:nvSpPr>
                <p:cNvPr id="30764" name="WordArt 44"/>
                <p:cNvSpPr>
                  <a:spLocks noChangeAspect="1" noChangeArrowheads="1" noChangeShapeType="1" noTextEdit="1"/>
                </p:cNvSpPr>
                <p:nvPr/>
              </p:nvSpPr>
              <p:spPr bwMode="auto">
                <a:xfrm>
                  <a:off x="9962" y="1209"/>
                  <a:ext cx="1740" cy="44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dist"/>
                  <a:r>
                    <a:rPr lang="en-US" sz="5400" kern="10" spc="1081">
                      <a:solidFill>
                        <a:srgbClr val="FF0000"/>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I LP</a:t>
                  </a:r>
                </a:p>
              </p:txBody>
            </p:sp>
          </p:grpSp>
        </p:grpSp>
      </p:grpSp>
      <p:pic>
        <p:nvPicPr>
          <p:cNvPr id="30765" name="Picture 45" descr="lien_logo_in2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363" y="5445125"/>
            <a:ext cx="2662237" cy="889000"/>
          </a:xfrm>
          <a:prstGeom prst="rect">
            <a:avLst/>
          </a:prstGeom>
          <a:noFill/>
          <a:extLst>
            <a:ext uri="{909E8E84-426E-40DD-AFC4-6F175D3DCCD1}">
              <a14:hiddenFill xmlns:a14="http://schemas.microsoft.com/office/drawing/2010/main">
                <a:solidFill>
                  <a:srgbClr val="FFFFFF"/>
                </a:solidFill>
              </a14:hiddenFill>
            </a:ext>
          </a:extLst>
        </p:spPr>
      </p:pic>
      <p:pic>
        <p:nvPicPr>
          <p:cNvPr id="30766" name="Picture 46" descr="logo-aquita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0513" y="700088"/>
            <a:ext cx="2676525" cy="2239962"/>
          </a:xfrm>
          <a:prstGeom prst="rect">
            <a:avLst/>
          </a:prstGeom>
          <a:noFill/>
          <a:extLst>
            <a:ext uri="{909E8E84-426E-40DD-AFC4-6F175D3DCCD1}">
              <a14:hiddenFill xmlns:a14="http://schemas.microsoft.com/office/drawing/2010/main">
                <a:solidFill>
                  <a:srgbClr val="FFFFFF"/>
                </a:solidFill>
              </a14:hiddenFill>
            </a:ext>
          </a:extLst>
        </p:spPr>
      </p:pic>
      <p:pic>
        <p:nvPicPr>
          <p:cNvPr id="30767" name="Picture 47" descr="logo-aquita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6413" y="915988"/>
            <a:ext cx="2676525" cy="2239962"/>
          </a:xfrm>
          <a:prstGeom prst="rect">
            <a:avLst/>
          </a:prstGeom>
          <a:noFill/>
          <a:extLst>
            <a:ext uri="{909E8E84-426E-40DD-AFC4-6F175D3DCCD1}">
              <a14:hiddenFill xmlns:a14="http://schemas.microsoft.com/office/drawing/2010/main">
                <a:solidFill>
                  <a:srgbClr val="FFFFFF"/>
                </a:solidFill>
              </a14:hiddenFill>
            </a:ext>
          </a:extLst>
        </p:spPr>
      </p:pic>
      <p:pic>
        <p:nvPicPr>
          <p:cNvPr id="30768" name="Picture 48" descr="logo-aquita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5157788"/>
            <a:ext cx="1655762" cy="1192212"/>
          </a:xfrm>
          <a:prstGeom prst="rect">
            <a:avLst/>
          </a:prstGeom>
          <a:noFill/>
          <a:extLst>
            <a:ext uri="{909E8E84-426E-40DD-AFC4-6F175D3DCCD1}">
              <a14:hiddenFill xmlns:a14="http://schemas.microsoft.com/office/drawing/2010/main">
                <a:solidFill>
                  <a:srgbClr val="FFFFFF"/>
                </a:solidFill>
              </a14:hiddenFill>
            </a:ext>
          </a:extLst>
        </p:spPr>
      </p:pic>
      <p:sp>
        <p:nvSpPr>
          <p:cNvPr id="30769" name="Text Box 49"/>
          <p:cNvSpPr txBox="1">
            <a:spLocks noChangeArrowheads="1"/>
          </p:cNvSpPr>
          <p:nvPr/>
        </p:nvSpPr>
        <p:spPr bwMode="auto">
          <a:xfrm>
            <a:off x="1042988" y="3933825"/>
            <a:ext cx="6591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en-US">
                <a:latin typeface="Times New Roman" panose="02020603050405020304" pitchFamily="18" charset="0"/>
              </a:rPr>
              <a:t>M.M.Aléonard,</a:t>
            </a:r>
          </a:p>
          <a:p>
            <a:pPr algn="ctr"/>
            <a:r>
              <a:rPr lang="fr-FR" altLang="en-US">
                <a:latin typeface="Times New Roman" panose="02020603050405020304" pitchFamily="18" charset="0"/>
              </a:rPr>
              <a:t>F.Hannachi, F.Gobet, M.Gerbaux, C.Plaisir, M.Tarisien, J.N.Scheurer</a:t>
            </a:r>
          </a:p>
        </p:txBody>
      </p:sp>
    </p:spTree>
    <p:extLst>
      <p:ext uri="{BB962C8B-B14F-4D97-AF65-F5344CB8AC3E}">
        <p14:creationId xmlns:p14="http://schemas.microsoft.com/office/powerpoint/2010/main" val="3588713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320800" y="0"/>
            <a:ext cx="589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9699" name="Text Box 3"/>
          <p:cNvSpPr txBox="1">
            <a:spLocks noChangeArrowheads="1"/>
          </p:cNvSpPr>
          <p:nvPr/>
        </p:nvSpPr>
        <p:spPr bwMode="auto">
          <a:xfrm>
            <a:off x="711200" y="40005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9700" name="Text Box 4"/>
          <p:cNvSpPr txBox="1">
            <a:spLocks noChangeArrowheads="1"/>
          </p:cNvSpPr>
          <p:nvPr/>
        </p:nvSpPr>
        <p:spPr bwMode="auto">
          <a:xfrm>
            <a:off x="1403350" y="188913"/>
            <a:ext cx="4494213" cy="5889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FF0066"/>
                </a:solidFill>
                <a:latin typeface="Times New Roman" panose="02020603050405020304" pitchFamily="18" charset="0"/>
              </a:rPr>
              <a:t>Some orders of magnitude</a:t>
            </a:r>
            <a:endParaRPr lang="fr-FR" altLang="en-US" sz="3200">
              <a:solidFill>
                <a:srgbClr val="FF0066"/>
              </a:solidFill>
              <a:latin typeface="Times New Roman" panose="02020603050405020304" pitchFamily="18" charset="0"/>
            </a:endParaRPr>
          </a:p>
        </p:txBody>
      </p:sp>
      <p:sp>
        <p:nvSpPr>
          <p:cNvPr id="29701" name="Text Box 5"/>
          <p:cNvSpPr txBox="1">
            <a:spLocks noChangeArrowheads="1"/>
          </p:cNvSpPr>
          <p:nvPr/>
        </p:nvSpPr>
        <p:spPr bwMode="auto">
          <a:xfrm>
            <a:off x="179388" y="765175"/>
            <a:ext cx="8737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66"/>
                </a:solidFill>
                <a:latin typeface="Times New Roman" panose="02020603050405020304" pitchFamily="18" charset="0"/>
              </a:rPr>
              <a:t>1- Time scales</a:t>
            </a:r>
            <a:endParaRPr lang="en-US" altLang="en-US" sz="2400">
              <a:latin typeface="Times New Roman" panose="02020603050405020304" pitchFamily="18" charset="0"/>
            </a:endParaRPr>
          </a:p>
          <a:p>
            <a:pPr>
              <a:spcBef>
                <a:spcPct val="50000"/>
              </a:spcBef>
            </a:pPr>
            <a:r>
              <a:rPr lang="en-US" altLang="en-US" sz="2000">
                <a:latin typeface="Times New Roman" panose="02020603050405020304" pitchFamily="18" charset="0"/>
              </a:rPr>
              <a:t>  Laser wave period for </a:t>
            </a:r>
            <a:r>
              <a:rPr lang="en-US" altLang="en-US"/>
              <a:t>1 eV (</a:t>
            </a:r>
            <a:r>
              <a:rPr lang="en-US" altLang="en-US">
                <a:sym typeface="Symbol" panose="05050102010706020507" pitchFamily="18" charset="2"/>
              </a:rPr>
              <a:t>1µm)</a:t>
            </a:r>
            <a:r>
              <a:rPr lang="en-US" altLang="en-US" sz="2000">
                <a:latin typeface="Times New Roman" panose="02020603050405020304" pitchFamily="18" charset="0"/>
              </a:rPr>
              <a:t> photons:      </a:t>
            </a:r>
            <a:r>
              <a:rPr lang="en-US" altLang="en-US" sz="2000">
                <a:solidFill>
                  <a:schemeClr val="accent2"/>
                </a:solidFill>
                <a:latin typeface="Times New Roman" panose="02020603050405020304" pitchFamily="18" charset="0"/>
              </a:rPr>
              <a:t>T = 4.10</a:t>
            </a:r>
            <a:r>
              <a:rPr lang="en-US" altLang="en-US" sz="2000" baseline="30000">
                <a:solidFill>
                  <a:schemeClr val="accent2"/>
                </a:solidFill>
                <a:latin typeface="Times New Roman" panose="02020603050405020304" pitchFamily="18" charset="0"/>
              </a:rPr>
              <a:t>-15 </a:t>
            </a:r>
            <a:r>
              <a:rPr lang="en-US" altLang="en-US" sz="2000">
                <a:solidFill>
                  <a:schemeClr val="accent2"/>
                </a:solidFill>
                <a:latin typeface="Times New Roman" panose="02020603050405020304" pitchFamily="18" charset="0"/>
              </a:rPr>
              <a:t>s = </a:t>
            </a:r>
            <a:r>
              <a:rPr lang="en-US" altLang="en-US" sz="2000" b="1">
                <a:solidFill>
                  <a:schemeClr val="accent2"/>
                </a:solidFill>
                <a:latin typeface="Times New Roman" panose="02020603050405020304" pitchFamily="18" charset="0"/>
              </a:rPr>
              <a:t>4 fs</a:t>
            </a:r>
          </a:p>
          <a:p>
            <a:pPr>
              <a:spcBef>
                <a:spcPct val="50000"/>
              </a:spcBef>
            </a:pPr>
            <a:r>
              <a:rPr lang="en-US" altLang="en-US" sz="2000">
                <a:latin typeface="Times New Roman" panose="02020603050405020304" pitchFamily="18" charset="0"/>
              </a:rPr>
              <a:t>  Pulse duration  (LOA )        </a:t>
            </a:r>
            <a:r>
              <a:rPr lang="en-US" altLang="en-US" sz="2000">
                <a:solidFill>
                  <a:schemeClr val="accent2"/>
                </a:solidFill>
                <a:latin typeface="Times New Roman" panose="02020603050405020304" pitchFamily="18" charset="0"/>
                <a:sym typeface="Symbol" panose="05050102010706020507" pitchFamily="18" charset="2"/>
              </a:rPr>
              <a:t></a:t>
            </a:r>
            <a:r>
              <a:rPr lang="en-US" altLang="en-US" sz="2000">
                <a:solidFill>
                  <a:schemeClr val="accent2"/>
                </a:solidFill>
                <a:latin typeface="Times New Roman" panose="02020603050405020304" pitchFamily="18" charset="0"/>
              </a:rPr>
              <a:t>T  =  </a:t>
            </a:r>
            <a:r>
              <a:rPr lang="en-US" altLang="en-US" sz="2000" b="1">
                <a:solidFill>
                  <a:schemeClr val="accent2"/>
                </a:solidFill>
                <a:latin typeface="Times New Roman" panose="02020603050405020304" pitchFamily="18" charset="0"/>
              </a:rPr>
              <a:t>30 fs</a:t>
            </a:r>
            <a:r>
              <a:rPr lang="en-US" altLang="en-US" sz="2000">
                <a:latin typeface="Times New Roman" panose="02020603050405020304" pitchFamily="18" charset="0"/>
              </a:rPr>
              <a:t>  i.e.  80 % of the energy in 8 periods</a:t>
            </a:r>
          </a:p>
          <a:p>
            <a:pPr>
              <a:spcBef>
                <a:spcPct val="50000"/>
              </a:spcBef>
            </a:pPr>
            <a:r>
              <a:rPr lang="en-US" altLang="en-US" sz="2000">
                <a:latin typeface="Times New Roman" panose="02020603050405020304" pitchFamily="18" charset="0"/>
              </a:rPr>
              <a:t>  Bohr orbital electron period</a:t>
            </a:r>
            <a:r>
              <a:rPr lang="en-US" altLang="en-US">
                <a:latin typeface="Times New Roman" panose="02020603050405020304" pitchFamily="18" charset="0"/>
              </a:rPr>
              <a:t>      </a:t>
            </a:r>
            <a:r>
              <a:rPr lang="en-US" altLang="en-US" sz="2000">
                <a:solidFill>
                  <a:schemeClr val="accent2"/>
                </a:solidFill>
                <a:latin typeface="Symbol" panose="05050102010706020507" pitchFamily="18" charset="2"/>
              </a:rPr>
              <a:t>t</a:t>
            </a:r>
            <a:r>
              <a:rPr lang="en-US" altLang="en-US" sz="2000">
                <a:solidFill>
                  <a:schemeClr val="accent2"/>
                </a:solidFill>
                <a:latin typeface="Times New Roman" panose="02020603050405020304" pitchFamily="18" charset="0"/>
              </a:rPr>
              <a:t>= 4 10 </a:t>
            </a:r>
            <a:r>
              <a:rPr lang="en-US" altLang="en-US" sz="2000" baseline="30000">
                <a:solidFill>
                  <a:schemeClr val="accent2"/>
                </a:solidFill>
                <a:latin typeface="Times New Roman" panose="02020603050405020304" pitchFamily="18" charset="0"/>
              </a:rPr>
              <a:t>–17</a:t>
            </a:r>
            <a:r>
              <a:rPr lang="en-US" altLang="en-US" sz="2000">
                <a:solidFill>
                  <a:schemeClr val="accent2"/>
                </a:solidFill>
                <a:latin typeface="Times New Roman" panose="02020603050405020304" pitchFamily="18" charset="0"/>
              </a:rPr>
              <a:t> Z</a:t>
            </a:r>
            <a:r>
              <a:rPr lang="en-US" altLang="en-US" sz="2000" baseline="30000">
                <a:solidFill>
                  <a:schemeClr val="accent2"/>
                </a:solidFill>
                <a:latin typeface="Times New Roman" panose="02020603050405020304" pitchFamily="18" charset="0"/>
              </a:rPr>
              <a:t>-2</a:t>
            </a:r>
            <a:r>
              <a:rPr lang="en-US" altLang="en-US" sz="2000">
                <a:solidFill>
                  <a:schemeClr val="accent2"/>
                </a:solidFill>
                <a:latin typeface="Times New Roman" panose="02020603050405020304" pitchFamily="18" charset="0"/>
              </a:rPr>
              <a:t>  s   (Al: </a:t>
            </a:r>
            <a:r>
              <a:rPr lang="en-US" altLang="en-US" sz="2000" b="1">
                <a:solidFill>
                  <a:schemeClr val="accent2"/>
                </a:solidFill>
                <a:latin typeface="Times New Roman" panose="02020603050405020304" pitchFamily="18" charset="0"/>
              </a:rPr>
              <a:t>0.02 fs</a:t>
            </a:r>
            <a:r>
              <a:rPr lang="en-US" altLang="en-US" sz="2000">
                <a:solidFill>
                  <a:schemeClr val="accent2"/>
                </a:solidFill>
                <a:latin typeface="Times New Roman" panose="02020603050405020304" pitchFamily="18" charset="0"/>
              </a:rPr>
              <a:t>; Ca:</a:t>
            </a:r>
            <a:r>
              <a:rPr lang="en-US" altLang="en-US" sz="2000" b="1">
                <a:solidFill>
                  <a:schemeClr val="accent2"/>
                </a:solidFill>
                <a:latin typeface="Times New Roman" panose="02020603050405020304" pitchFamily="18" charset="0"/>
              </a:rPr>
              <a:t>0.01fs</a:t>
            </a:r>
            <a:r>
              <a:rPr lang="en-US" altLang="en-US" sz="2000">
                <a:solidFill>
                  <a:schemeClr val="accent2"/>
                </a:solidFill>
                <a:latin typeface="Times New Roman" panose="02020603050405020304" pitchFamily="18" charset="0"/>
              </a:rPr>
              <a:t>) </a:t>
            </a:r>
            <a:endParaRPr lang="fr-FR" altLang="en-US"/>
          </a:p>
        </p:txBody>
      </p:sp>
      <p:sp>
        <p:nvSpPr>
          <p:cNvPr id="29702" name="Text Box 6"/>
          <p:cNvSpPr txBox="1">
            <a:spLocks noChangeArrowheads="1"/>
          </p:cNvSpPr>
          <p:nvPr/>
        </p:nvSpPr>
        <p:spPr bwMode="auto">
          <a:xfrm>
            <a:off x="0" y="2762250"/>
            <a:ext cx="91440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371600" indent="-457200">
              <a:defRPr>
                <a:solidFill>
                  <a:schemeClr val="tx1"/>
                </a:solidFill>
                <a:latin typeface="Arial" panose="020B0604020202020204" pitchFamily="34" charset="0"/>
                <a:cs typeface="Arial" panose="020B0604020202020204" pitchFamily="34" charset="0"/>
              </a:defRPr>
            </a:lvl3pPr>
            <a:lvl4pPr marL="1828800" indent="-457200">
              <a:defRPr>
                <a:solidFill>
                  <a:schemeClr val="tx1"/>
                </a:solidFill>
                <a:latin typeface="Arial" panose="020B0604020202020204" pitchFamily="34" charset="0"/>
                <a:cs typeface="Arial" panose="020B0604020202020204" pitchFamily="34" charset="0"/>
              </a:defRPr>
            </a:lvl4pPr>
            <a:lvl5pPr marL="2286000" indent="-457200">
              <a:defRPr>
                <a:solidFill>
                  <a:schemeClr val="tx1"/>
                </a:solidFill>
                <a:latin typeface="Arial" panose="020B0604020202020204" pitchFamily="34" charset="0"/>
                <a:cs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a:solidFill>
                  <a:srgbClr val="FF0000"/>
                </a:solidFill>
                <a:latin typeface="Times New Roman" panose="02020603050405020304" pitchFamily="18" charset="0"/>
              </a:rPr>
              <a:t>   2 - Electric field scales</a:t>
            </a:r>
          </a:p>
          <a:p>
            <a:pPr>
              <a:spcBef>
                <a:spcPct val="50000"/>
              </a:spcBef>
            </a:pPr>
            <a:r>
              <a:rPr lang="en-US" altLang="en-US" sz="2000">
                <a:latin typeface="Times New Roman" panose="02020603050405020304" pitchFamily="18" charset="0"/>
              </a:rPr>
              <a:t>	Intra-nuclear electric field: 		 	</a:t>
            </a:r>
            <a:r>
              <a:rPr lang="en-US" altLang="en-US" sz="2000">
                <a:solidFill>
                  <a:schemeClr val="accent2"/>
                </a:solidFill>
                <a:latin typeface="Times New Roman" panose="02020603050405020304" pitchFamily="18" charset="0"/>
              </a:rPr>
              <a:t>F</a:t>
            </a:r>
            <a:r>
              <a:rPr lang="en-US" altLang="en-US" sz="2000" baseline="-25000">
                <a:solidFill>
                  <a:schemeClr val="accent2"/>
                </a:solidFill>
                <a:latin typeface="Times New Roman" panose="02020603050405020304" pitchFamily="18" charset="0"/>
              </a:rPr>
              <a:t>n</a:t>
            </a:r>
            <a:r>
              <a:rPr lang="en-US" altLang="en-US" sz="2000">
                <a:solidFill>
                  <a:schemeClr val="accent2"/>
                </a:solidFill>
                <a:latin typeface="Times New Roman" panose="02020603050405020304" pitchFamily="18" charset="0"/>
              </a:rPr>
              <a:t> = 10</a:t>
            </a:r>
            <a:r>
              <a:rPr lang="en-US" altLang="en-US" sz="2000" baseline="30000">
                <a:solidFill>
                  <a:schemeClr val="accent2"/>
                </a:solidFill>
                <a:latin typeface="Times New Roman" panose="02020603050405020304" pitchFamily="18" charset="0"/>
              </a:rPr>
              <a:t>19</a:t>
            </a:r>
            <a:r>
              <a:rPr lang="en-US" altLang="en-US" sz="2000">
                <a:solidFill>
                  <a:schemeClr val="accent2"/>
                </a:solidFill>
                <a:latin typeface="Times New Roman" panose="02020603050405020304" pitchFamily="18" charset="0"/>
              </a:rPr>
              <a:t> V/cm</a:t>
            </a:r>
          </a:p>
          <a:p>
            <a:pPr>
              <a:spcBef>
                <a:spcPct val="50000"/>
              </a:spcBef>
            </a:pPr>
            <a:r>
              <a:rPr lang="en-US" altLang="en-US" sz="2000">
                <a:latin typeface="Times New Roman" panose="02020603050405020304" pitchFamily="18" charset="0"/>
              </a:rPr>
              <a:t>	Binding electric field in hydrogenoid atom	</a:t>
            </a:r>
            <a:r>
              <a:rPr lang="en-US" altLang="en-US" sz="2000">
                <a:solidFill>
                  <a:schemeClr val="accent2"/>
                </a:solidFill>
                <a:latin typeface="Times New Roman" panose="02020603050405020304" pitchFamily="18" charset="0"/>
              </a:rPr>
              <a:t>F</a:t>
            </a:r>
            <a:r>
              <a:rPr lang="en-US" altLang="en-US" sz="2000" baseline="-25000">
                <a:solidFill>
                  <a:schemeClr val="accent2"/>
                </a:solidFill>
                <a:latin typeface="Times New Roman" panose="02020603050405020304" pitchFamily="18" charset="0"/>
              </a:rPr>
              <a:t>e</a:t>
            </a:r>
            <a:r>
              <a:rPr lang="en-US" altLang="en-US" sz="2000">
                <a:solidFill>
                  <a:schemeClr val="accent2"/>
                </a:solidFill>
                <a:latin typeface="Times New Roman" panose="02020603050405020304" pitchFamily="18" charset="0"/>
              </a:rPr>
              <a:t> = (Z</a:t>
            </a:r>
            <a:r>
              <a:rPr lang="en-US" altLang="en-US" sz="2000" baseline="30000">
                <a:solidFill>
                  <a:schemeClr val="accent2"/>
                </a:solidFill>
                <a:latin typeface="Times New Roman" panose="02020603050405020304" pitchFamily="18" charset="0"/>
              </a:rPr>
              <a:t>3</a:t>
            </a:r>
            <a:r>
              <a:rPr lang="en-US" altLang="en-US" sz="2000">
                <a:solidFill>
                  <a:schemeClr val="accent2"/>
                </a:solidFill>
                <a:latin typeface="Times New Roman" panose="02020603050405020304" pitchFamily="18" charset="0"/>
              </a:rPr>
              <a:t> /n</a:t>
            </a:r>
            <a:r>
              <a:rPr lang="en-US" altLang="en-US" sz="2000" baseline="30000">
                <a:solidFill>
                  <a:schemeClr val="accent2"/>
                </a:solidFill>
                <a:latin typeface="Times New Roman" panose="02020603050405020304" pitchFamily="18" charset="0"/>
              </a:rPr>
              <a:t>2</a:t>
            </a:r>
            <a:r>
              <a:rPr lang="en-US" altLang="en-US" sz="2000">
                <a:solidFill>
                  <a:schemeClr val="accent2"/>
                </a:solidFill>
                <a:latin typeface="Times New Roman" panose="02020603050405020304" pitchFamily="18" charset="0"/>
              </a:rPr>
              <a:t>) 2.7 10</a:t>
            </a:r>
            <a:r>
              <a:rPr lang="en-US" altLang="en-US" sz="2000" baseline="30000">
                <a:solidFill>
                  <a:schemeClr val="accent2"/>
                </a:solidFill>
                <a:latin typeface="Times New Roman" panose="02020603050405020304" pitchFamily="18" charset="0"/>
              </a:rPr>
              <a:t>9</a:t>
            </a:r>
            <a:r>
              <a:rPr lang="en-US" altLang="en-US" sz="2000">
                <a:solidFill>
                  <a:schemeClr val="accent2"/>
                </a:solidFill>
                <a:latin typeface="Times New Roman" panose="02020603050405020304" pitchFamily="18" charset="0"/>
              </a:rPr>
              <a:t> V/cm</a:t>
            </a:r>
          </a:p>
          <a:p>
            <a:pPr>
              <a:spcBef>
                <a:spcPct val="50000"/>
              </a:spcBef>
            </a:pPr>
            <a:r>
              <a:rPr lang="en-US" altLang="en-US" sz="2000">
                <a:solidFill>
                  <a:schemeClr val="accent2"/>
                </a:solidFill>
                <a:latin typeface="Times New Roman" panose="02020603050405020304" pitchFamily="18" charset="0"/>
              </a:rPr>
              <a:t>		</a:t>
            </a:r>
            <a:r>
              <a:rPr lang="en-US" altLang="en-US" sz="2000" baseline="-25000">
                <a:solidFill>
                  <a:schemeClr val="accent2"/>
                </a:solidFill>
                <a:latin typeface="Times New Roman" panose="02020603050405020304" pitchFamily="18" charset="0"/>
                <a:cs typeface="Times New Roman" panose="02020603050405020304" pitchFamily="18" charset="0"/>
              </a:rPr>
              <a:t>13</a:t>
            </a:r>
            <a:r>
              <a:rPr lang="en-US" altLang="en-US" sz="2000">
                <a:solidFill>
                  <a:schemeClr val="accent2"/>
                </a:solidFill>
                <a:latin typeface="Times New Roman" panose="02020603050405020304" pitchFamily="18" charset="0"/>
                <a:cs typeface="Times New Roman" panose="02020603050405020304" pitchFamily="18" charset="0"/>
              </a:rPr>
              <a:t>Al     F</a:t>
            </a:r>
            <a:r>
              <a:rPr lang="en-US" altLang="en-US" sz="2000" baseline="-25000">
                <a:solidFill>
                  <a:schemeClr val="accent2"/>
                </a:solidFill>
                <a:latin typeface="Times New Roman" panose="02020603050405020304" pitchFamily="18" charset="0"/>
                <a:cs typeface="Times New Roman" panose="02020603050405020304" pitchFamily="18" charset="0"/>
              </a:rPr>
              <a:t>e</a:t>
            </a:r>
            <a:r>
              <a:rPr lang="en-US" altLang="en-US" sz="2000">
                <a:solidFill>
                  <a:schemeClr val="accent2"/>
                </a:solidFill>
                <a:latin typeface="Times New Roman" panose="02020603050405020304" pitchFamily="18" charset="0"/>
                <a:cs typeface="Times New Roman" panose="02020603050405020304" pitchFamily="18" charset="0"/>
              </a:rPr>
              <a:t> ~ 6 10</a:t>
            </a:r>
            <a:r>
              <a:rPr lang="en-US" altLang="en-US" sz="2000" baseline="30000">
                <a:solidFill>
                  <a:schemeClr val="accent2"/>
                </a:solidFill>
                <a:latin typeface="Times New Roman" panose="02020603050405020304" pitchFamily="18" charset="0"/>
                <a:cs typeface="Times New Roman" panose="02020603050405020304" pitchFamily="18" charset="0"/>
              </a:rPr>
              <a:t>12	 </a:t>
            </a:r>
            <a:r>
              <a:rPr lang="en-US" altLang="en-US" sz="2000">
                <a:solidFill>
                  <a:schemeClr val="accent2"/>
                </a:solidFill>
                <a:latin typeface="Times New Roman" panose="02020603050405020304" pitchFamily="18" charset="0"/>
                <a:cs typeface="Times New Roman" panose="02020603050405020304" pitchFamily="18" charset="0"/>
              </a:rPr>
              <a:t>V/cm</a:t>
            </a:r>
            <a:r>
              <a:rPr lang="en-US" altLang="en-US" sz="2000">
                <a:latin typeface="Times New Roman" panose="02020603050405020304" pitchFamily="18" charset="0"/>
                <a:cs typeface="Times New Roman" panose="02020603050405020304" pitchFamily="18" charset="0"/>
              </a:rPr>
              <a:t> </a:t>
            </a:r>
            <a:r>
              <a:rPr lang="en-US" altLang="en-US" sz="2000" baseline="30000">
                <a:solidFill>
                  <a:schemeClr val="accent2"/>
                </a:solidFill>
                <a:latin typeface="Times New Roman" panose="02020603050405020304" pitchFamily="18" charset="0"/>
                <a:cs typeface="Times New Roman" panose="02020603050405020304" pitchFamily="18" charset="0"/>
              </a:rPr>
              <a:t>		</a:t>
            </a:r>
            <a:r>
              <a:rPr lang="en-US" altLang="en-US" sz="2000" baseline="-25000">
                <a:solidFill>
                  <a:schemeClr val="accent2"/>
                </a:solidFill>
                <a:latin typeface="Times New Roman" panose="02020603050405020304" pitchFamily="18" charset="0"/>
                <a:cs typeface="Times New Roman" panose="02020603050405020304" pitchFamily="18" charset="0"/>
              </a:rPr>
              <a:t>20</a:t>
            </a:r>
            <a:r>
              <a:rPr lang="en-US" altLang="en-US" sz="2000">
                <a:solidFill>
                  <a:schemeClr val="accent2"/>
                </a:solidFill>
                <a:latin typeface="Times New Roman" panose="02020603050405020304" pitchFamily="18" charset="0"/>
                <a:cs typeface="Times New Roman" panose="02020603050405020304" pitchFamily="18" charset="0"/>
              </a:rPr>
              <a:t>Ca   F</a:t>
            </a:r>
            <a:r>
              <a:rPr lang="en-US" altLang="en-US" sz="2000" baseline="-25000">
                <a:solidFill>
                  <a:schemeClr val="accent2"/>
                </a:solidFill>
                <a:latin typeface="Times New Roman" panose="02020603050405020304" pitchFamily="18" charset="0"/>
                <a:cs typeface="Times New Roman" panose="02020603050405020304" pitchFamily="18" charset="0"/>
              </a:rPr>
              <a:t>e</a:t>
            </a:r>
            <a:r>
              <a:rPr lang="en-US" altLang="en-US" sz="2000">
                <a:solidFill>
                  <a:schemeClr val="accent2"/>
                </a:solidFill>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 2 </a:t>
            </a:r>
            <a:r>
              <a:rPr lang="en-US" altLang="en-US" sz="2000">
                <a:solidFill>
                  <a:schemeClr val="accent2"/>
                </a:solidFill>
                <a:latin typeface="Times New Roman" panose="02020603050405020304" pitchFamily="18" charset="0"/>
                <a:cs typeface="Times New Roman" panose="02020603050405020304" pitchFamily="18" charset="0"/>
              </a:rPr>
              <a:t>10</a:t>
            </a:r>
            <a:r>
              <a:rPr lang="en-US" altLang="en-US" sz="2000" baseline="30000">
                <a:solidFill>
                  <a:schemeClr val="accent2"/>
                </a:solidFill>
                <a:latin typeface="Times New Roman" panose="02020603050405020304" pitchFamily="18" charset="0"/>
                <a:cs typeface="Times New Roman" panose="02020603050405020304" pitchFamily="18" charset="0"/>
              </a:rPr>
              <a:t>13 </a:t>
            </a:r>
            <a:r>
              <a:rPr lang="en-US" altLang="en-US" sz="2000">
                <a:solidFill>
                  <a:schemeClr val="accent2"/>
                </a:solidFill>
                <a:latin typeface="Times New Roman" panose="02020603050405020304" pitchFamily="18" charset="0"/>
                <a:cs typeface="Times New Roman" panose="02020603050405020304" pitchFamily="18" charset="0"/>
              </a:rPr>
              <a:t>V/cm</a:t>
            </a:r>
            <a:endParaRPr lang="en-US" altLang="en-US" sz="2000" baseline="30000">
              <a:solidFill>
                <a:schemeClr val="accent2"/>
              </a:solidFill>
              <a:latin typeface="Times New Roman" panose="02020603050405020304" pitchFamily="18" charset="0"/>
              <a:cs typeface="Times New Roman" panose="02020603050405020304" pitchFamily="18" charset="0"/>
            </a:endParaRPr>
          </a:p>
          <a:p>
            <a:pPr>
              <a:spcBef>
                <a:spcPct val="50000"/>
              </a:spcBef>
            </a:pPr>
            <a:r>
              <a:rPr lang="en-US" altLang="en-US" sz="2000">
                <a:latin typeface="Times New Roman" panose="02020603050405020304" pitchFamily="18" charset="0"/>
              </a:rPr>
              <a:t>	laser wave electric field as a function of the intensity:	</a:t>
            </a:r>
            <a:r>
              <a:rPr lang="en-US" altLang="en-US" sz="2000">
                <a:solidFill>
                  <a:schemeClr val="accent2"/>
                </a:solidFill>
                <a:latin typeface="Times New Roman" panose="02020603050405020304" pitchFamily="18" charset="0"/>
              </a:rPr>
              <a:t>F</a:t>
            </a:r>
            <a:r>
              <a:rPr lang="en-US" altLang="en-US" sz="2000" baseline="-25000">
                <a:solidFill>
                  <a:schemeClr val="accent2"/>
                </a:solidFill>
                <a:latin typeface="Times New Roman" panose="02020603050405020304" pitchFamily="18" charset="0"/>
              </a:rPr>
              <a:t>l</a:t>
            </a:r>
            <a:r>
              <a:rPr lang="en-US" altLang="en-US" sz="2000">
                <a:solidFill>
                  <a:schemeClr val="accent2"/>
                </a:solidFill>
                <a:latin typeface="Times New Roman" panose="02020603050405020304" pitchFamily="18" charset="0"/>
              </a:rPr>
              <a:t> = 13.7  I </a:t>
            </a:r>
            <a:r>
              <a:rPr lang="en-US" altLang="en-US" sz="2000" baseline="30000">
                <a:solidFill>
                  <a:schemeClr val="accent2"/>
                </a:solidFill>
                <a:latin typeface="Times New Roman" panose="02020603050405020304" pitchFamily="18" charset="0"/>
              </a:rPr>
              <a:t>0.5</a:t>
            </a:r>
            <a:r>
              <a:rPr lang="en-US" altLang="en-US" sz="2000" baseline="30000">
                <a:latin typeface="Times New Roman" panose="02020603050405020304" pitchFamily="18" charset="0"/>
              </a:rPr>
              <a:t>      </a:t>
            </a:r>
          </a:p>
          <a:p>
            <a:pPr>
              <a:spcBef>
                <a:spcPct val="50000"/>
              </a:spcBef>
            </a:pPr>
            <a:endParaRPr lang="en-US" altLang="en-US" sz="2000" baseline="30000">
              <a:latin typeface="Times New Roman" panose="02020603050405020304" pitchFamily="18" charset="0"/>
            </a:endParaRPr>
          </a:p>
          <a:p>
            <a:pPr>
              <a:spcBef>
                <a:spcPct val="50000"/>
              </a:spcBef>
            </a:pPr>
            <a:r>
              <a:rPr lang="en-US" altLang="en-US" sz="2000">
                <a:latin typeface="Times New Roman" panose="02020603050405020304" pitchFamily="18" charset="0"/>
              </a:rPr>
              <a:t>	I(W/cm</a:t>
            </a:r>
            <a:r>
              <a:rPr lang="en-US" altLang="en-US" sz="2000" baseline="30000">
                <a:latin typeface="Times New Roman" panose="02020603050405020304" pitchFamily="18" charset="0"/>
              </a:rPr>
              <a:t>2</a:t>
            </a:r>
            <a:r>
              <a:rPr lang="en-US" altLang="en-US" sz="2000">
                <a:latin typeface="Times New Roman" panose="02020603050405020304" pitchFamily="18" charset="0"/>
              </a:rPr>
              <a:t>)	10</a:t>
            </a:r>
            <a:r>
              <a:rPr lang="en-US" altLang="en-US" sz="2000" baseline="30000">
                <a:latin typeface="Times New Roman" panose="02020603050405020304" pitchFamily="18" charset="0"/>
              </a:rPr>
              <a:t>14</a:t>
            </a:r>
            <a:r>
              <a:rPr lang="en-US" altLang="en-US" sz="2000">
                <a:latin typeface="Times New Roman" panose="02020603050405020304" pitchFamily="18" charset="0"/>
              </a:rPr>
              <a:t>	</a:t>
            </a:r>
            <a:r>
              <a:rPr lang="en-US" altLang="en-US" sz="2000" b="1">
                <a:solidFill>
                  <a:schemeClr val="accent2"/>
                </a:solidFill>
                <a:latin typeface="Times New Roman" panose="02020603050405020304" pitchFamily="18" charset="0"/>
              </a:rPr>
              <a:t>10</a:t>
            </a:r>
            <a:r>
              <a:rPr lang="en-US" altLang="en-US" sz="2000" b="1" baseline="30000">
                <a:solidFill>
                  <a:schemeClr val="accent2"/>
                </a:solidFill>
                <a:latin typeface="Times New Roman" panose="02020603050405020304" pitchFamily="18" charset="0"/>
              </a:rPr>
              <a:t>20</a:t>
            </a:r>
            <a:r>
              <a:rPr lang="en-US" altLang="en-US" sz="2000">
                <a:latin typeface="Times New Roman" panose="02020603050405020304" pitchFamily="18" charset="0"/>
              </a:rPr>
              <a:t>	10</a:t>
            </a:r>
            <a:r>
              <a:rPr lang="en-US" altLang="en-US" sz="2000" baseline="30000">
                <a:latin typeface="Times New Roman" panose="02020603050405020304" pitchFamily="18" charset="0"/>
              </a:rPr>
              <a:t>22</a:t>
            </a:r>
            <a:r>
              <a:rPr lang="en-US" altLang="en-US" sz="2000">
                <a:latin typeface="Times New Roman" panose="02020603050405020304" pitchFamily="18" charset="0"/>
              </a:rPr>
              <a:t>	</a:t>
            </a:r>
            <a:r>
              <a:rPr lang="en-US" altLang="en-US" sz="2000" b="1">
                <a:solidFill>
                  <a:srgbClr val="FF0066"/>
                </a:solidFill>
                <a:latin typeface="Times New Roman" panose="02020603050405020304" pitchFamily="18" charset="0"/>
              </a:rPr>
              <a:t>10</a:t>
            </a:r>
            <a:r>
              <a:rPr lang="en-US" altLang="en-US" sz="2000" b="1" baseline="30000">
                <a:solidFill>
                  <a:srgbClr val="FF0066"/>
                </a:solidFill>
                <a:latin typeface="Times New Roman" panose="02020603050405020304" pitchFamily="18" charset="0"/>
              </a:rPr>
              <a:t>24</a:t>
            </a:r>
            <a:r>
              <a:rPr lang="en-US" altLang="en-US" sz="2000">
                <a:latin typeface="Times New Roman" panose="02020603050405020304" pitchFamily="18" charset="0"/>
              </a:rPr>
              <a:t>	10</a:t>
            </a:r>
            <a:r>
              <a:rPr lang="en-US" altLang="en-US" sz="2000" baseline="30000">
                <a:latin typeface="Times New Roman" panose="02020603050405020304" pitchFamily="18" charset="0"/>
              </a:rPr>
              <a:t>26 </a:t>
            </a:r>
          </a:p>
          <a:p>
            <a:pPr>
              <a:spcBef>
                <a:spcPct val="50000"/>
              </a:spcBef>
            </a:pPr>
            <a:r>
              <a:rPr lang="fr-FR" altLang="en-US" sz="2000" baseline="30000">
                <a:latin typeface="Times New Roman" panose="02020603050405020304" pitchFamily="18" charset="0"/>
              </a:rPr>
              <a:t>	</a:t>
            </a:r>
            <a:r>
              <a:rPr lang="fr-FR" altLang="en-US" sz="2000">
                <a:latin typeface="Times New Roman" panose="02020603050405020304" pitchFamily="18" charset="0"/>
              </a:rPr>
              <a:t>F</a:t>
            </a:r>
            <a:r>
              <a:rPr lang="fr-FR" altLang="en-US" sz="2000" baseline="-25000">
                <a:latin typeface="Times New Roman" panose="02020603050405020304" pitchFamily="18" charset="0"/>
              </a:rPr>
              <a:t>1</a:t>
            </a:r>
            <a:r>
              <a:rPr lang="fr-FR" altLang="en-US" sz="2000">
                <a:latin typeface="Times New Roman" panose="02020603050405020304" pitchFamily="18" charset="0"/>
              </a:rPr>
              <a:t>(V/cm)	10</a:t>
            </a:r>
            <a:r>
              <a:rPr lang="fr-FR" altLang="en-US" sz="2000" baseline="30000">
                <a:latin typeface="Times New Roman" panose="02020603050405020304" pitchFamily="18" charset="0"/>
              </a:rPr>
              <a:t>8</a:t>
            </a:r>
            <a:r>
              <a:rPr lang="fr-FR" altLang="en-US" sz="2000">
                <a:latin typeface="Times New Roman" panose="02020603050405020304" pitchFamily="18" charset="0"/>
              </a:rPr>
              <a:t>	</a:t>
            </a:r>
            <a:r>
              <a:rPr lang="fr-FR" altLang="en-US" sz="2000" b="1">
                <a:solidFill>
                  <a:schemeClr val="accent2"/>
                </a:solidFill>
                <a:latin typeface="Times New Roman" panose="02020603050405020304" pitchFamily="18" charset="0"/>
              </a:rPr>
              <a:t>10</a:t>
            </a:r>
            <a:r>
              <a:rPr lang="fr-FR" altLang="en-US" sz="2000" b="1" baseline="30000">
                <a:solidFill>
                  <a:schemeClr val="accent2"/>
                </a:solidFill>
                <a:latin typeface="Times New Roman" panose="02020603050405020304" pitchFamily="18" charset="0"/>
              </a:rPr>
              <a:t>11</a:t>
            </a:r>
            <a:r>
              <a:rPr lang="fr-FR" altLang="en-US" sz="2000">
                <a:latin typeface="Times New Roman" panose="02020603050405020304" pitchFamily="18" charset="0"/>
              </a:rPr>
              <a:t>	10</a:t>
            </a:r>
            <a:r>
              <a:rPr lang="fr-FR" altLang="en-US" sz="2000" baseline="30000">
                <a:latin typeface="Times New Roman" panose="02020603050405020304" pitchFamily="18" charset="0"/>
              </a:rPr>
              <a:t>12</a:t>
            </a:r>
            <a:r>
              <a:rPr lang="fr-FR" altLang="en-US" sz="2000">
                <a:latin typeface="Times New Roman" panose="02020603050405020304" pitchFamily="18" charset="0"/>
              </a:rPr>
              <a:t>	</a:t>
            </a:r>
            <a:r>
              <a:rPr lang="fr-FR" altLang="en-US" sz="2000" b="1">
                <a:solidFill>
                  <a:srgbClr val="FF0066"/>
                </a:solidFill>
                <a:latin typeface="Times New Roman" panose="02020603050405020304" pitchFamily="18" charset="0"/>
              </a:rPr>
              <a:t>10</a:t>
            </a:r>
            <a:r>
              <a:rPr lang="fr-FR" altLang="en-US" sz="2000" b="1" baseline="30000">
                <a:solidFill>
                  <a:srgbClr val="FF0066"/>
                </a:solidFill>
                <a:latin typeface="Times New Roman" panose="02020603050405020304" pitchFamily="18" charset="0"/>
              </a:rPr>
              <a:t>13</a:t>
            </a:r>
            <a:r>
              <a:rPr lang="fr-FR" altLang="en-US" sz="2000">
                <a:latin typeface="Times New Roman" panose="02020603050405020304" pitchFamily="18" charset="0"/>
              </a:rPr>
              <a:t>	10</a:t>
            </a:r>
            <a:r>
              <a:rPr lang="fr-FR" altLang="en-US" sz="2000" baseline="30000">
                <a:latin typeface="Times New Roman" panose="02020603050405020304" pitchFamily="18" charset="0"/>
              </a:rPr>
              <a:t>14</a:t>
            </a:r>
          </a:p>
        </p:txBody>
      </p:sp>
    </p:spTree>
    <p:extLst>
      <p:ext uri="{BB962C8B-B14F-4D97-AF65-F5344CB8AC3E}">
        <p14:creationId xmlns:p14="http://schemas.microsoft.com/office/powerpoint/2010/main" val="329290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chemeClr val="bg2">
                    <a:lumMod val="90000"/>
                  </a:schemeClr>
                </a:solidFill>
                <a:latin typeface="Times New Roman" pitchFamily="18" charset="0"/>
                <a:cs typeface="Times New Roman" pitchFamily="18" charset="0"/>
              </a:rPr>
              <a:t>Laser </a:t>
            </a:r>
            <a:r>
              <a:rPr lang="ro-RO" sz="2400" i="1" dirty="0" err="1" smtClean="0">
                <a:solidFill>
                  <a:schemeClr val="bg2">
                    <a:lumMod val="90000"/>
                  </a:schemeClr>
                </a:solidFill>
                <a:latin typeface="Times New Roman" pitchFamily="18" charset="0"/>
                <a:cs typeface="Times New Roman" pitchFamily="18" charset="0"/>
              </a:rPr>
              <a:t>driven</a:t>
            </a:r>
            <a:r>
              <a:rPr lang="ro-RO" sz="2400" i="1" dirty="0" smtClean="0">
                <a:solidFill>
                  <a:schemeClr val="bg2">
                    <a:lumMod val="90000"/>
                  </a:schemeClr>
                </a:solidFill>
                <a:latin typeface="Times New Roman" pitchFamily="18" charset="0"/>
                <a:cs typeface="Times New Roman" pitchFamily="18" charset="0"/>
              </a:rPr>
              <a:t> </a:t>
            </a:r>
            <a:r>
              <a:rPr lang="ro-RO" sz="2400" i="1" dirty="0" err="1" smtClean="0">
                <a:solidFill>
                  <a:schemeClr val="bg2">
                    <a:lumMod val="90000"/>
                  </a:schemeClr>
                </a:solidFill>
                <a:latin typeface="Times New Roman" pitchFamily="18" charset="0"/>
                <a:cs typeface="Times New Roman" pitchFamily="18" charset="0"/>
              </a:rPr>
              <a:t>experiments</a:t>
            </a:r>
            <a:endParaRPr lang="ro-RO" sz="24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TDR1: Laser </a:t>
            </a:r>
            <a:r>
              <a:rPr lang="ro-RO" sz="2000" i="1" dirty="0" err="1" smtClean="0">
                <a:solidFill>
                  <a:schemeClr val="bg2">
                    <a:lumMod val="90000"/>
                  </a:schemeClr>
                </a:solidFill>
                <a:latin typeface="Times New Roman" pitchFamily="18" charset="0"/>
                <a:cs typeface="Times New Roman" pitchFamily="18" charset="0"/>
              </a:rPr>
              <a:t>driven</a:t>
            </a:r>
            <a:r>
              <a:rPr lang="ro-RO" sz="2000" i="1" dirty="0" smtClean="0">
                <a:solidFill>
                  <a:schemeClr val="bg2">
                    <a:lumMod val="90000"/>
                  </a:schemeClr>
                </a:solidFill>
                <a:latin typeface="Times New Roman" pitchFamily="18" charset="0"/>
                <a:cs typeface="Times New Roman" pitchFamily="18" charset="0"/>
              </a:rPr>
              <a:t> nuclear </a:t>
            </a:r>
            <a:r>
              <a:rPr lang="ro-RO" sz="2000" i="1" dirty="0" err="1" smtClean="0">
                <a:solidFill>
                  <a:schemeClr val="bg2">
                    <a:lumMod val="90000"/>
                  </a:schemeClr>
                </a:solidFill>
                <a:latin typeface="Times New Roman" pitchFamily="18" charset="0"/>
                <a:cs typeface="Times New Roman" pitchFamily="18" charset="0"/>
              </a:rPr>
              <a:t>physics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TDR2: </a:t>
            </a:r>
            <a:r>
              <a:rPr lang="ro-RO" sz="2000" i="1" dirty="0" err="1" smtClean="0">
                <a:solidFill>
                  <a:schemeClr val="bg2">
                    <a:lumMod val="90000"/>
                  </a:schemeClr>
                </a:solidFill>
                <a:latin typeface="Times New Roman" pitchFamily="18" charset="0"/>
                <a:cs typeface="Times New Roman" pitchFamily="18" charset="0"/>
              </a:rPr>
              <a:t>Strong</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field</a:t>
            </a:r>
            <a:r>
              <a:rPr lang="ro-RO" sz="2000" i="1" dirty="0" smtClean="0">
                <a:solidFill>
                  <a:schemeClr val="bg2">
                    <a:lumMod val="90000"/>
                  </a:schemeClr>
                </a:solidFill>
                <a:latin typeface="Times New Roman" pitchFamily="18" charset="0"/>
                <a:cs typeface="Times New Roman" pitchFamily="18" charset="0"/>
              </a:rPr>
              <a:t> QED</a:t>
            </a: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TDR3: </a:t>
            </a:r>
            <a:r>
              <a:rPr lang="ro-RO" sz="2000" i="1" dirty="0" err="1" smtClean="0">
                <a:solidFill>
                  <a:schemeClr val="bg2">
                    <a:lumMod val="90000"/>
                  </a:schemeClr>
                </a:solidFill>
                <a:latin typeface="Times New Roman" pitchFamily="18" charset="0"/>
                <a:cs typeface="Times New Roman" pitchFamily="18" charset="0"/>
              </a:rPr>
              <a:t>combined</a:t>
            </a:r>
            <a:r>
              <a:rPr lang="ro-RO" sz="2000" i="1" dirty="0" smtClean="0">
                <a:solidFill>
                  <a:schemeClr val="bg2">
                    <a:lumMod val="90000"/>
                  </a:schemeClr>
                </a:solidFill>
                <a:latin typeface="Times New Roman" pitchFamily="18" charset="0"/>
                <a:cs typeface="Times New Roman" pitchFamily="18" charset="0"/>
              </a:rPr>
              <a:t> laser gamma </a:t>
            </a:r>
            <a:r>
              <a:rPr lang="ro-RO" sz="2000" i="1" dirty="0" err="1" smtClean="0">
                <a:solidFill>
                  <a:schemeClr val="bg2">
                    <a:lumMod val="90000"/>
                  </a:schemeClr>
                </a:solidFill>
                <a:latin typeface="Times New Roman" pitchFamily="18" charset="0"/>
                <a:cs typeface="Times New Roman" pitchFamily="18" charset="0"/>
              </a:rPr>
              <a:t>experiments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TDR4: material </a:t>
            </a:r>
            <a:r>
              <a:rPr lang="ro-RO" sz="2000" i="1" dirty="0" err="1" smtClean="0">
                <a:solidFill>
                  <a:schemeClr val="bg2">
                    <a:lumMod val="90000"/>
                  </a:schemeClr>
                </a:solidFill>
                <a:latin typeface="Times New Roman" pitchFamily="18" charset="0"/>
                <a:cs typeface="Times New Roman" pitchFamily="18" charset="0"/>
              </a:rPr>
              <a:t>science</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and</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applications</a:t>
            </a:r>
            <a:r>
              <a:rPr lang="en-US" sz="2400" dirty="0" smtClean="0">
                <a:solidFill>
                  <a:schemeClr val="bg2">
                    <a:lumMod val="90000"/>
                  </a:schemeClr>
                </a:solidFill>
                <a:latin typeface="Times New Roman" pitchFamily="18" charset="0"/>
                <a:cs typeface="Times New Roman" pitchFamily="18" charset="0"/>
              </a:rPr>
              <a:t>    </a:t>
            </a:r>
            <a:endParaRPr lang="en-US" sz="2400" i="1" dirty="0" smtClean="0">
              <a:solidFill>
                <a:schemeClr val="bg2">
                  <a:lumMod val="9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34835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95288" y="2636838"/>
            <a:ext cx="3455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latin typeface="Times New Roman" panose="02020603050405020304" pitchFamily="18" charset="0"/>
              </a:rPr>
              <a:t>Electrons, </a:t>
            </a:r>
            <a:r>
              <a:rPr lang="en-US" altLang="en-US" sz="2000">
                <a:latin typeface="Symbol" panose="05050102010706020507" pitchFamily="18" charset="2"/>
              </a:rPr>
              <a:t>g</a:t>
            </a:r>
            <a:r>
              <a:rPr lang="en-US" altLang="en-US" sz="2000">
                <a:latin typeface="Times New Roman" panose="02020603050405020304" pitchFamily="18" charset="0"/>
              </a:rPr>
              <a:t>, protons with </a:t>
            </a:r>
          </a:p>
          <a:p>
            <a:r>
              <a:rPr lang="en-US" altLang="en-US" sz="2000">
                <a:latin typeface="Times New Roman" panose="02020603050405020304" pitchFamily="18" charset="0"/>
              </a:rPr>
              <a:t>high energy (keV – MeV)</a:t>
            </a:r>
          </a:p>
        </p:txBody>
      </p:sp>
      <p:sp>
        <p:nvSpPr>
          <p:cNvPr id="47107" name="Text Box 3"/>
          <p:cNvSpPr txBox="1">
            <a:spLocks noChangeArrowheads="1"/>
          </p:cNvSpPr>
          <p:nvPr/>
        </p:nvSpPr>
        <p:spPr bwMode="auto">
          <a:xfrm>
            <a:off x="1476375" y="1268413"/>
            <a:ext cx="683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solidFill>
                  <a:srgbClr val="003399"/>
                </a:solidFill>
                <a:latin typeface="Times New Roman" panose="02020603050405020304" pitchFamily="18" charset="0"/>
              </a:rPr>
              <a:t>Warm and dense plasma</a:t>
            </a:r>
            <a:endParaRPr lang="en-US" altLang="en-US" sz="2000">
              <a:latin typeface="Times New Roman" panose="02020603050405020304" pitchFamily="18" charset="0"/>
            </a:endParaRPr>
          </a:p>
          <a:p>
            <a:pPr algn="ctr"/>
            <a:r>
              <a:rPr lang="en-US" altLang="en-US" sz="2000" b="1">
                <a:solidFill>
                  <a:schemeClr val="accent2"/>
                </a:solidFill>
                <a:latin typeface="Times New Roman" panose="02020603050405020304" pitchFamily="18" charset="0"/>
              </a:rPr>
              <a:t>High electromagnetic fields:   10</a:t>
            </a:r>
            <a:r>
              <a:rPr lang="en-US" altLang="en-US" sz="2000" b="1" baseline="30000">
                <a:solidFill>
                  <a:schemeClr val="accent2"/>
                </a:solidFill>
                <a:latin typeface="Times New Roman" panose="02020603050405020304" pitchFamily="18" charset="0"/>
              </a:rPr>
              <a:t>11</a:t>
            </a:r>
            <a:r>
              <a:rPr lang="en-US" altLang="en-US" sz="2000" b="1">
                <a:solidFill>
                  <a:schemeClr val="accent2"/>
                </a:solidFill>
                <a:latin typeface="Times New Roman" panose="02020603050405020304" pitchFamily="18" charset="0"/>
              </a:rPr>
              <a:t> V/cm, 1000 T</a:t>
            </a:r>
            <a:r>
              <a:rPr lang="en-US" altLang="en-US" sz="2400">
                <a:latin typeface="Times New Roman" panose="02020603050405020304" pitchFamily="18" charset="0"/>
              </a:rPr>
              <a:t>	 </a:t>
            </a:r>
          </a:p>
        </p:txBody>
      </p:sp>
      <p:sp>
        <p:nvSpPr>
          <p:cNvPr id="47108" name="Text Box 4"/>
          <p:cNvSpPr txBox="1">
            <a:spLocks noChangeArrowheads="1"/>
          </p:cNvSpPr>
          <p:nvPr/>
        </p:nvSpPr>
        <p:spPr bwMode="auto">
          <a:xfrm>
            <a:off x="539750" y="4149725"/>
            <a:ext cx="2081213" cy="13112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Times New Roman" panose="02020603050405020304" pitchFamily="18" charset="0"/>
              </a:rPr>
              <a:t>Nuclear excitation and reaction yields in plasmas?</a:t>
            </a:r>
          </a:p>
        </p:txBody>
      </p:sp>
      <p:sp>
        <p:nvSpPr>
          <p:cNvPr id="47109" name="Text Box 5"/>
          <p:cNvSpPr txBox="1">
            <a:spLocks noChangeArrowheads="1"/>
          </p:cNvSpPr>
          <p:nvPr/>
        </p:nvSpPr>
        <p:spPr bwMode="auto">
          <a:xfrm>
            <a:off x="3203575" y="4365625"/>
            <a:ext cx="2144713" cy="1616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Times New Roman" panose="02020603050405020304" pitchFamily="18" charset="0"/>
              </a:rPr>
              <a:t>Nuclear Excitation by Electronic Capture (NEEC) in plasmas?</a:t>
            </a:r>
          </a:p>
        </p:txBody>
      </p:sp>
      <p:sp>
        <p:nvSpPr>
          <p:cNvPr id="47110" name="Text Box 6"/>
          <p:cNvSpPr txBox="1">
            <a:spLocks noChangeArrowheads="1"/>
          </p:cNvSpPr>
          <p:nvPr/>
        </p:nvSpPr>
        <p:spPr bwMode="auto">
          <a:xfrm>
            <a:off x="6091238" y="2636838"/>
            <a:ext cx="25225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latin typeface="Times New Roman" panose="02020603050405020304" pitchFamily="18" charset="0"/>
              </a:rPr>
              <a:t>Modification</a:t>
            </a:r>
          </a:p>
          <a:p>
            <a:pPr algn="ctr"/>
            <a:r>
              <a:rPr lang="en-US" altLang="en-US" sz="2000">
                <a:latin typeface="Times New Roman" panose="02020603050405020304" pitchFamily="18" charset="0"/>
              </a:rPr>
              <a:t>of bound energy</a:t>
            </a:r>
          </a:p>
          <a:p>
            <a:pPr algn="ctr"/>
            <a:r>
              <a:rPr lang="en-US" altLang="en-US" sz="2000">
                <a:latin typeface="Times New Roman" panose="02020603050405020304" pitchFamily="18" charset="0"/>
              </a:rPr>
              <a:t>and nucleus – electron </a:t>
            </a:r>
          </a:p>
          <a:p>
            <a:pPr algn="ctr"/>
            <a:r>
              <a:rPr lang="en-US" altLang="en-US" sz="2000">
                <a:latin typeface="Times New Roman" panose="02020603050405020304" pitchFamily="18" charset="0"/>
              </a:rPr>
              <a:t>couplings</a:t>
            </a:r>
          </a:p>
        </p:txBody>
      </p:sp>
      <p:sp>
        <p:nvSpPr>
          <p:cNvPr id="47111" name="Text Box 7"/>
          <p:cNvSpPr txBox="1">
            <a:spLocks noChangeArrowheads="1"/>
          </p:cNvSpPr>
          <p:nvPr/>
        </p:nvSpPr>
        <p:spPr bwMode="auto">
          <a:xfrm>
            <a:off x="395288" y="188913"/>
            <a:ext cx="8137525" cy="10668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solidFill>
                  <a:srgbClr val="FF0066"/>
                </a:solidFill>
                <a:latin typeface="Times New Roman" panose="02020603050405020304" pitchFamily="18" charset="0"/>
              </a:rPr>
              <a:t>What kind of nuclear physics with plasma created with high-power lasers?</a:t>
            </a:r>
          </a:p>
        </p:txBody>
      </p:sp>
      <p:sp>
        <p:nvSpPr>
          <p:cNvPr id="47112" name="Line 8"/>
          <p:cNvSpPr>
            <a:spLocks noChangeShapeType="1"/>
          </p:cNvSpPr>
          <p:nvPr/>
        </p:nvSpPr>
        <p:spPr bwMode="auto">
          <a:xfrm>
            <a:off x="1619250" y="3644900"/>
            <a:ext cx="0" cy="360363"/>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Line 9"/>
          <p:cNvSpPr>
            <a:spLocks noChangeShapeType="1"/>
          </p:cNvSpPr>
          <p:nvPr/>
        </p:nvSpPr>
        <p:spPr bwMode="auto">
          <a:xfrm flipH="1">
            <a:off x="2987675" y="2133600"/>
            <a:ext cx="719138" cy="142875"/>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Line 10"/>
          <p:cNvSpPr>
            <a:spLocks noChangeShapeType="1"/>
          </p:cNvSpPr>
          <p:nvPr/>
        </p:nvSpPr>
        <p:spPr bwMode="auto">
          <a:xfrm>
            <a:off x="5795963" y="2060575"/>
            <a:ext cx="433387" cy="144463"/>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5" name="Line 11"/>
          <p:cNvSpPr>
            <a:spLocks noChangeShapeType="1"/>
          </p:cNvSpPr>
          <p:nvPr/>
        </p:nvSpPr>
        <p:spPr bwMode="auto">
          <a:xfrm flipH="1">
            <a:off x="5580063" y="4149725"/>
            <a:ext cx="720725" cy="358775"/>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Text Box 12"/>
          <p:cNvSpPr txBox="1">
            <a:spLocks noChangeArrowheads="1"/>
          </p:cNvSpPr>
          <p:nvPr/>
        </p:nvSpPr>
        <p:spPr bwMode="auto">
          <a:xfrm>
            <a:off x="755650" y="2133600"/>
            <a:ext cx="1746250" cy="366713"/>
          </a:xfrm>
          <a:prstGeom prst="rect">
            <a:avLst/>
          </a:prstGeom>
          <a:solidFill>
            <a:srgbClr val="F3C1A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b="1"/>
              <a:t>Free electrons</a:t>
            </a:r>
          </a:p>
        </p:txBody>
      </p:sp>
      <p:sp>
        <p:nvSpPr>
          <p:cNvPr id="47117" name="Text Box 13"/>
          <p:cNvSpPr txBox="1">
            <a:spLocks noChangeArrowheads="1"/>
          </p:cNvSpPr>
          <p:nvPr/>
        </p:nvSpPr>
        <p:spPr bwMode="auto">
          <a:xfrm>
            <a:off x="6372225" y="2133600"/>
            <a:ext cx="1987550" cy="366713"/>
          </a:xfrm>
          <a:prstGeom prst="rect">
            <a:avLst/>
          </a:prstGeom>
          <a:solidFill>
            <a:srgbClr val="F3C1A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b="1"/>
              <a:t>Bound electrons</a:t>
            </a:r>
          </a:p>
        </p:txBody>
      </p:sp>
      <p:sp>
        <p:nvSpPr>
          <p:cNvPr id="47118" name="Line 14"/>
          <p:cNvSpPr>
            <a:spLocks noChangeShapeType="1"/>
          </p:cNvSpPr>
          <p:nvPr/>
        </p:nvSpPr>
        <p:spPr bwMode="auto">
          <a:xfrm flipH="1">
            <a:off x="7451725" y="4076700"/>
            <a:ext cx="1588" cy="360363"/>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Text Box 15"/>
          <p:cNvSpPr txBox="1">
            <a:spLocks noChangeArrowheads="1"/>
          </p:cNvSpPr>
          <p:nvPr/>
        </p:nvSpPr>
        <p:spPr bwMode="auto">
          <a:xfrm>
            <a:off x="6227763" y="4652963"/>
            <a:ext cx="2916237" cy="13112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Times New Roman" panose="02020603050405020304" pitchFamily="18" charset="0"/>
              </a:rPr>
              <a:t>Modification</a:t>
            </a:r>
          </a:p>
          <a:p>
            <a:pPr algn="ctr"/>
            <a:r>
              <a:rPr lang="en-US" altLang="en-US" sz="2000" b="1">
                <a:latin typeface="Times New Roman" panose="02020603050405020304" pitchFamily="18" charset="0"/>
              </a:rPr>
              <a:t>of nuclear deexcitation processes in plasma?</a:t>
            </a:r>
          </a:p>
          <a:p>
            <a:pPr algn="ctr"/>
            <a:r>
              <a:rPr lang="en-US" altLang="en-US" sz="2000" b="1">
                <a:latin typeface="Times New Roman" panose="02020603050405020304" pitchFamily="18" charset="0"/>
              </a:rPr>
              <a:t>(Internal Conversion)</a:t>
            </a:r>
          </a:p>
        </p:txBody>
      </p:sp>
    </p:spTree>
    <p:extLst>
      <p:ext uri="{BB962C8B-B14F-4D97-AF65-F5344CB8AC3E}">
        <p14:creationId xmlns:p14="http://schemas.microsoft.com/office/powerpoint/2010/main" val="2817578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apezio 12"/>
          <p:cNvSpPr>
            <a:spLocks/>
          </p:cNvSpPr>
          <p:nvPr/>
        </p:nvSpPr>
        <p:spPr bwMode="auto">
          <a:xfrm>
            <a:off x="107950" y="3789363"/>
            <a:ext cx="8928100" cy="2808287"/>
          </a:xfrm>
          <a:custGeom>
            <a:avLst/>
            <a:gdLst>
              <a:gd name="T0" fmla="*/ 0 w 8928992"/>
              <a:gd name="T1" fmla="*/ 2808312 h 2808312"/>
              <a:gd name="T2" fmla="*/ 2805953 w 8928992"/>
              <a:gd name="T3" fmla="*/ 0 h 2808312"/>
              <a:gd name="T4" fmla="*/ 6123039 w 8928992"/>
              <a:gd name="T5" fmla="*/ 0 h 2808312"/>
              <a:gd name="T6" fmla="*/ 8928992 w 8928992"/>
              <a:gd name="T7" fmla="*/ 2808312 h 2808312"/>
              <a:gd name="T8" fmla="*/ 0 w 8928992"/>
              <a:gd name="T9" fmla="*/ 2808312 h 2808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28992" h="2808312">
                <a:moveTo>
                  <a:pt x="0" y="2808312"/>
                </a:moveTo>
                <a:lnTo>
                  <a:pt x="2805953" y="0"/>
                </a:lnTo>
                <a:lnTo>
                  <a:pt x="6123039" y="0"/>
                </a:lnTo>
                <a:lnTo>
                  <a:pt x="8928992" y="2808312"/>
                </a:lnTo>
                <a:lnTo>
                  <a:pt x="0" y="2808312"/>
                </a:lnTo>
                <a:close/>
              </a:path>
            </a:pathLst>
          </a:custGeom>
          <a:solidFill>
            <a:schemeClr val="tx1">
              <a:alpha val="56862"/>
            </a:schemeClr>
          </a:solidFill>
          <a:ln>
            <a:noFill/>
          </a:ln>
          <a:effectLst>
            <a:outerShdw blurRad="40000" dist="23000" dir="5400000" rotWithShape="0">
              <a:schemeClr val="bg1">
                <a:alpha val="34999"/>
              </a:scheme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eaLnBrk="1" hangingPunct="1">
              <a:defRPr/>
            </a:pPr>
            <a:endParaRPr lang="en-GB" sz="2400">
              <a:solidFill>
                <a:srgbClr val="000000"/>
              </a:solidFill>
              <a:latin typeface="Times New Roman" panose="02020603050405020304" pitchFamily="18" charset="0"/>
              <a:ea typeface="MS PGothic" panose="020B0600070205080204" pitchFamily="34" charset="-128"/>
            </a:endParaRPr>
          </a:p>
        </p:txBody>
      </p:sp>
      <p:sp>
        <p:nvSpPr>
          <p:cNvPr id="2051" name="Segnaposto numero diapositiva 1"/>
          <p:cNvSpPr>
            <a:spLocks noGrp="1"/>
          </p:cNvSpPr>
          <p:nvPr>
            <p:ph type="sldNum" sz="quarter" idx="12"/>
          </p:nvPr>
        </p:nvSpPr>
        <p:spPr>
          <a:xfrm>
            <a:off x="6356350" y="621347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fld id="{78693726-36F7-4D93-9810-E450146522E0}" type="slidenum">
              <a:rPr lang="en-GB" altLang="en-US" sz="1400">
                <a:solidFill>
                  <a:srgbClr val="000000"/>
                </a:solidFill>
              </a:rPr>
              <a:pPr eaLnBrk="1" hangingPunct="1">
                <a:spcBef>
                  <a:spcPct val="0"/>
                </a:spcBef>
                <a:buFontTx/>
                <a:buNone/>
              </a:pPr>
              <a:t>31</a:t>
            </a:fld>
            <a:endParaRPr lang="en-GB" altLang="en-US" sz="1400">
              <a:solidFill>
                <a:srgbClr val="000000"/>
              </a:solidFill>
            </a:endParaRPr>
          </a:p>
        </p:txBody>
      </p:sp>
      <p:grpSp>
        <p:nvGrpSpPr>
          <p:cNvPr id="2052" name="Gruppo 16"/>
          <p:cNvGrpSpPr>
            <a:grpSpLocks/>
          </p:cNvGrpSpPr>
          <p:nvPr/>
        </p:nvGrpSpPr>
        <p:grpSpPr bwMode="auto">
          <a:xfrm>
            <a:off x="1241425" y="692150"/>
            <a:ext cx="6786563" cy="1368425"/>
            <a:chOff x="1094632" y="211117"/>
            <a:chExt cx="7653805" cy="2016350"/>
          </a:xfrm>
        </p:grpSpPr>
        <p:sp>
          <p:nvSpPr>
            <p:cNvPr id="20" name="Rettangolo arrotondato 19"/>
            <p:cNvSpPr/>
            <p:nvPr/>
          </p:nvSpPr>
          <p:spPr bwMode="auto">
            <a:xfrm>
              <a:off x="1094632" y="211117"/>
              <a:ext cx="7653805" cy="2016350"/>
            </a:xfrm>
            <a:prstGeom prst="roundRect">
              <a:avLst>
                <a:gd name="adj" fmla="val 12548"/>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2400" dirty="0">
                <a:solidFill>
                  <a:srgbClr val="FFFFFF"/>
                </a:solidFill>
              </a:endParaRPr>
            </a:p>
          </p:txBody>
        </p:sp>
        <p:sp>
          <p:nvSpPr>
            <p:cNvPr id="19" name="Rettangolo 18"/>
            <p:cNvSpPr/>
            <p:nvPr/>
          </p:nvSpPr>
          <p:spPr>
            <a:xfrm>
              <a:off x="1601305" y="634504"/>
              <a:ext cx="6660153" cy="1225716"/>
            </a:xfrm>
            <a:prstGeom prst="rect">
              <a:avLst/>
            </a:prstGeom>
          </p:spPr>
          <p:txBody>
            <a:bodyPr>
              <a:spAutoFit/>
            </a:bodyPr>
            <a:lstStyle/>
            <a:p>
              <a:pPr algn="ctr" eaLnBrk="1" hangingPunct="1">
                <a:defRPr/>
              </a:pPr>
              <a:r>
                <a:rPr lang="en-GB"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itchFamily="18" charset="0"/>
                </a:rPr>
                <a:t>Nuclear Reactions in Plasmas  </a:t>
              </a:r>
            </a:p>
            <a:p>
              <a:pPr algn="ctr" eaLnBrk="1" hangingPunct="1">
                <a:defRPr/>
              </a:pPr>
              <a:r>
                <a:rPr lang="en-GB"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itchFamily="18" charset="0"/>
                </a:rPr>
                <a:t>Nuclear Astrophysics </a:t>
              </a:r>
              <a:endParaRPr lang="en-GB" sz="2400" dirty="0">
                <a:solidFill>
                  <a:srgbClr val="0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endParaRPr>
            </a:p>
          </p:txBody>
        </p:sp>
      </p:grpSp>
      <p:sp>
        <p:nvSpPr>
          <p:cNvPr id="3" name="Rettangolo 2"/>
          <p:cNvSpPr/>
          <p:nvPr/>
        </p:nvSpPr>
        <p:spPr>
          <a:xfrm>
            <a:off x="2324917" y="2420938"/>
            <a:ext cx="4873578" cy="707886"/>
          </a:xfrm>
          <a:prstGeom prst="rect">
            <a:avLst/>
          </a:prstGeom>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GB" altLang="en-US" sz="2000" b="1" i="1" dirty="0" smtClean="0">
                <a:solidFill>
                  <a:srgbClr val="FFFFFF"/>
                </a:solidFill>
                <a:effectLst>
                  <a:outerShdw blurRad="38100" dist="38100" dir="2700000" algn="tl">
                    <a:srgbClr val="C0C0C0"/>
                  </a:outerShdw>
                </a:effectLst>
                <a:cs typeface="Times New Roman" pitchFamily="18" charset="0"/>
              </a:rPr>
              <a:t>ELI-NP Meeting Darmstadt March 24, 2014</a:t>
            </a:r>
            <a:endParaRPr lang="ro-RO" altLang="en-US" sz="2000" b="1" i="1" dirty="0" smtClean="0">
              <a:solidFill>
                <a:srgbClr val="FFFFFF"/>
              </a:solidFill>
              <a:effectLst>
                <a:outerShdw blurRad="38100" dist="38100" dir="2700000" algn="tl">
                  <a:srgbClr val="C0C0C0"/>
                </a:outerShdw>
              </a:effectLst>
              <a:cs typeface="Times New Roman" pitchFamily="18" charset="0"/>
            </a:endParaRPr>
          </a:p>
          <a:p>
            <a:pPr algn="ctr" eaLnBrk="1" hangingPunct="1">
              <a:defRPr/>
            </a:pPr>
            <a:r>
              <a:rPr lang="ro-RO" altLang="en-US" sz="2000" b="1" i="1" dirty="0" smtClean="0">
                <a:solidFill>
                  <a:srgbClr val="FFFFFF"/>
                </a:solidFill>
                <a:effectLst>
                  <a:outerShdw blurRad="38100" dist="38100" dir="2700000" algn="tl">
                    <a:srgbClr val="C0C0C0"/>
                  </a:outerShdw>
                </a:effectLst>
                <a:cs typeface="Times New Roman" pitchFamily="18" charset="0"/>
              </a:rPr>
              <a:t>S. </a:t>
            </a:r>
            <a:r>
              <a:rPr lang="ro-RO" altLang="en-US" sz="2000" b="1" i="1" dirty="0" err="1" smtClean="0">
                <a:solidFill>
                  <a:srgbClr val="FFFFFF"/>
                </a:solidFill>
                <a:effectLst>
                  <a:outerShdw blurRad="38100" dist="38100" dir="2700000" algn="tl">
                    <a:srgbClr val="C0C0C0"/>
                  </a:outerShdw>
                </a:effectLst>
                <a:cs typeface="Times New Roman" pitchFamily="18" charset="0"/>
              </a:rPr>
              <a:t>Tudisco</a:t>
            </a:r>
            <a:r>
              <a:rPr lang="en-GB" altLang="en-US" sz="2000" b="1" i="1" dirty="0" smtClean="0">
                <a:solidFill>
                  <a:srgbClr val="FFFFFF"/>
                </a:solidFill>
                <a:effectLst>
                  <a:outerShdw blurRad="38100" dist="38100" dir="2700000" algn="tl">
                    <a:srgbClr val="C0C0C0"/>
                  </a:outerShdw>
                </a:effectLst>
                <a:cs typeface="Times New Roman" pitchFamily="18" charset="0"/>
              </a:rPr>
              <a:t>   </a:t>
            </a:r>
          </a:p>
        </p:txBody>
      </p:sp>
      <p:pic>
        <p:nvPicPr>
          <p:cNvPr id="9" name="Picture 2"/>
          <p:cNvPicPr>
            <a:picLocks noChangeAspect="1" noChangeArrowheads="1"/>
          </p:cNvPicPr>
          <p:nvPr/>
        </p:nvPicPr>
        <p:blipFill>
          <a:blip r:embed="rId2"/>
          <a:srcRect/>
          <a:stretch>
            <a:fillRect/>
          </a:stretch>
        </p:blipFill>
        <p:spPr bwMode="auto">
          <a:xfrm>
            <a:off x="6011863" y="5805488"/>
            <a:ext cx="2808287" cy="487362"/>
          </a:xfrm>
          <a:prstGeom prst="rect">
            <a:avLst/>
          </a:prstGeom>
          <a:noFill/>
          <a:ln>
            <a:noFill/>
          </a:ln>
          <a:effectLst>
            <a:outerShdw blurRad="50800" dist="38100" dir="2700000" algn="tl"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3"/>
          <a:srcRect/>
          <a:stretch>
            <a:fillRect/>
          </a:stretch>
        </p:blipFill>
        <p:spPr bwMode="auto">
          <a:xfrm>
            <a:off x="3995738" y="4365625"/>
            <a:ext cx="1263650" cy="792163"/>
          </a:xfrm>
          <a:prstGeom prst="rect">
            <a:avLst/>
          </a:prstGeom>
          <a:noFill/>
          <a:ln>
            <a:noFill/>
          </a:ln>
          <a:effectLst>
            <a:outerShdw blurRad="50800" dist="38100" dir="2700000" algn="tl"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p:cNvPicPr>
            <a:picLocks noChangeAspect="1"/>
          </p:cNvPicPr>
          <p:nvPr/>
        </p:nvPicPr>
        <p:blipFill>
          <a:blip r:embed="rId4"/>
          <a:srcRect/>
          <a:stretch>
            <a:fillRect/>
          </a:stretch>
        </p:blipFill>
        <p:spPr bwMode="auto">
          <a:xfrm>
            <a:off x="3492500" y="5589588"/>
            <a:ext cx="2298700" cy="860425"/>
          </a:xfrm>
          <a:prstGeom prst="rect">
            <a:avLst/>
          </a:prstGeom>
          <a:noFill/>
          <a:ln>
            <a:noFill/>
          </a:ln>
          <a:effectLst>
            <a:outerShdw blurRad="50800" dist="38100" dir="2700000" algn="tl"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p:cNvPicPr>
            <a:picLocks noChangeAspect="1"/>
          </p:cNvPicPr>
          <p:nvPr/>
        </p:nvPicPr>
        <p:blipFill>
          <a:blip r:embed="rId5"/>
          <a:srcRect/>
          <a:stretch>
            <a:fillRect/>
          </a:stretch>
        </p:blipFill>
        <p:spPr bwMode="auto">
          <a:xfrm>
            <a:off x="2124075" y="4508500"/>
            <a:ext cx="1122363" cy="992188"/>
          </a:xfrm>
          <a:prstGeom prst="rect">
            <a:avLst/>
          </a:prstGeom>
          <a:noFill/>
          <a:ln>
            <a:noFill/>
          </a:ln>
          <a:effectLst>
            <a:outerShdw blurRad="50800" dist="38100" dir="2700000" algn="tl"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6"/>
          <a:srcRect/>
          <a:stretch>
            <a:fillRect/>
          </a:stretch>
        </p:blipFill>
        <p:spPr bwMode="auto">
          <a:xfrm>
            <a:off x="5940425" y="4508500"/>
            <a:ext cx="1143000" cy="936625"/>
          </a:xfrm>
          <a:prstGeom prst="rect">
            <a:avLst/>
          </a:prstGeom>
          <a:noFill/>
          <a:ln>
            <a:noFill/>
          </a:ln>
          <a:effectLst>
            <a:outerShdw blurRad="50800" dist="38100" dir="2700000" algn="tl"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CasellaDiTesto 10"/>
          <p:cNvSpPr txBox="1">
            <a:spLocks noChangeArrowheads="1"/>
          </p:cNvSpPr>
          <p:nvPr/>
        </p:nvSpPr>
        <p:spPr bwMode="auto">
          <a:xfrm>
            <a:off x="3702050" y="3759200"/>
            <a:ext cx="1878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en-US" sz="2400">
                <a:solidFill>
                  <a:srgbClr val="FFFFFF"/>
                </a:solidFill>
              </a:rPr>
              <a:t>Collaboration</a:t>
            </a:r>
          </a:p>
        </p:txBody>
      </p:sp>
      <p:pic>
        <p:nvPicPr>
          <p:cNvPr id="12" name="Immagine 11"/>
          <p:cNvPicPr>
            <a:picLocks noChangeAspect="1"/>
          </p:cNvPicPr>
          <p:nvPr/>
        </p:nvPicPr>
        <p:blipFill>
          <a:blip r:embed="rId7"/>
          <a:srcRect/>
          <a:stretch>
            <a:fillRect/>
          </a:stretch>
        </p:blipFill>
        <p:spPr bwMode="auto">
          <a:xfrm>
            <a:off x="250825" y="5732463"/>
            <a:ext cx="2916238" cy="558800"/>
          </a:xfrm>
          <a:prstGeom prst="rect">
            <a:avLst/>
          </a:prstGeom>
          <a:noFill/>
          <a:ln>
            <a:noFill/>
          </a:ln>
          <a:effectLst>
            <a:outerShdw blurRad="50800" dist="38100" dir="2700000" algn="tl"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CasellaDiTesto 13"/>
          <p:cNvSpPr txBox="1">
            <a:spLocks noChangeArrowheads="1"/>
          </p:cNvSpPr>
          <p:nvPr/>
        </p:nvSpPr>
        <p:spPr bwMode="auto">
          <a:xfrm>
            <a:off x="4745038" y="4572000"/>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en-US" sz="1400" b="1" i="1">
                <a:solidFill>
                  <a:srgbClr val="000090"/>
                </a:solidFill>
              </a:rPr>
              <a:t>-LNS</a:t>
            </a:r>
          </a:p>
        </p:txBody>
      </p:sp>
    </p:spTree>
    <p:extLst>
      <p:ext uri="{BB962C8B-B14F-4D97-AF65-F5344CB8AC3E}">
        <p14:creationId xmlns:p14="http://schemas.microsoft.com/office/powerpoint/2010/main" val="287004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magine 8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1813" y="3789363"/>
            <a:ext cx="3254375" cy="2808287"/>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219" name="Segnaposto numero diapositiva 1"/>
          <p:cNvSpPr>
            <a:spLocks noGrp="1"/>
          </p:cNvSpPr>
          <p:nvPr>
            <p:ph type="sldNum" sz="quarter" idx="12"/>
          </p:nvPr>
        </p:nvSpPr>
        <p:spPr>
          <a:xfrm>
            <a:off x="7059613"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fld id="{6227F787-F58F-4E6B-B572-9703CAAF1DAF}" type="slidenum">
              <a:rPr lang="en-GB" altLang="en-US" sz="1400">
                <a:solidFill>
                  <a:srgbClr val="FFFFFF"/>
                </a:solidFill>
              </a:rPr>
              <a:pPr eaLnBrk="1" hangingPunct="1">
                <a:spcBef>
                  <a:spcPct val="0"/>
                </a:spcBef>
                <a:buFontTx/>
                <a:buNone/>
              </a:pPr>
              <a:t>32</a:t>
            </a:fld>
            <a:endParaRPr lang="en-GB" altLang="en-US" sz="1400">
              <a:solidFill>
                <a:srgbClr val="FFFFFF"/>
              </a:solidFill>
            </a:endParaRPr>
          </a:p>
        </p:txBody>
      </p:sp>
      <p:sp>
        <p:nvSpPr>
          <p:cNvPr id="9220" name="Rettangolo 105"/>
          <p:cNvSpPr>
            <a:spLocks noChangeArrowheads="1"/>
          </p:cNvSpPr>
          <p:nvPr/>
        </p:nvSpPr>
        <p:spPr bwMode="auto">
          <a:xfrm>
            <a:off x="12700" y="34925"/>
            <a:ext cx="188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u="sng">
                <a:solidFill>
                  <a:srgbClr val="FFFF00"/>
                </a:solidFill>
              </a:rPr>
              <a:t>Methodology </a:t>
            </a:r>
          </a:p>
        </p:txBody>
      </p:sp>
      <p:sp>
        <p:nvSpPr>
          <p:cNvPr id="54" name="Rettangolo 53"/>
          <p:cNvSpPr>
            <a:spLocks noChangeArrowheads="1"/>
          </p:cNvSpPr>
          <p:nvPr/>
        </p:nvSpPr>
        <p:spPr bwMode="auto">
          <a:xfrm>
            <a:off x="34925" y="4973638"/>
            <a:ext cx="3744913" cy="615950"/>
          </a:xfrm>
          <a:prstGeom prst="rect">
            <a:avLst/>
          </a:prstGeom>
          <a:solidFill>
            <a:schemeClr val="tx1">
              <a:alpha val="4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GB" altLang="en-US" sz="1800">
                <a:solidFill>
                  <a:srgbClr val="66FF66"/>
                </a:solidFill>
              </a:rPr>
              <a:t>TNSA - </a:t>
            </a:r>
            <a:r>
              <a:rPr lang="en-GB" altLang="en-US" sz="1400" b="1">
                <a:solidFill>
                  <a:srgbClr val="66FF66"/>
                </a:solidFill>
              </a:rPr>
              <a:t>Target Normal Sheath Acceleration  </a:t>
            </a:r>
            <a:r>
              <a:rPr lang="en-GB" altLang="en-US" sz="1600">
                <a:solidFill>
                  <a:srgbClr val="66FF66"/>
                </a:solidFill>
              </a:rPr>
              <a:t>10</a:t>
            </a:r>
            <a:r>
              <a:rPr lang="en-GB" altLang="en-US" sz="1600" baseline="30000">
                <a:solidFill>
                  <a:srgbClr val="66FF66"/>
                </a:solidFill>
              </a:rPr>
              <a:t>18</a:t>
            </a:r>
            <a:r>
              <a:rPr lang="en-GB" altLang="en-US" sz="1600">
                <a:solidFill>
                  <a:srgbClr val="66FF66"/>
                </a:solidFill>
              </a:rPr>
              <a:t> - 10</a:t>
            </a:r>
            <a:r>
              <a:rPr lang="en-GB" altLang="en-US" sz="1600" baseline="30000">
                <a:solidFill>
                  <a:srgbClr val="66FF66"/>
                </a:solidFill>
              </a:rPr>
              <a:t>20</a:t>
            </a:r>
            <a:r>
              <a:rPr lang="en-GB" altLang="en-US" sz="1600">
                <a:solidFill>
                  <a:srgbClr val="66FF66"/>
                </a:solidFill>
              </a:rPr>
              <a:t> W/cm</a:t>
            </a:r>
            <a:r>
              <a:rPr lang="en-GB" altLang="en-US" sz="1600" baseline="30000">
                <a:solidFill>
                  <a:srgbClr val="66FF66"/>
                </a:solidFill>
              </a:rPr>
              <a:t>2</a:t>
            </a:r>
          </a:p>
        </p:txBody>
      </p:sp>
      <p:sp>
        <p:nvSpPr>
          <p:cNvPr id="59" name="Rettangolo 58"/>
          <p:cNvSpPr/>
          <p:nvPr/>
        </p:nvSpPr>
        <p:spPr>
          <a:xfrm>
            <a:off x="44450" y="5932488"/>
            <a:ext cx="4105275" cy="954087"/>
          </a:xfrm>
          <a:prstGeom prst="rect">
            <a:avLst/>
          </a:prstGeom>
        </p:spPr>
        <p:txBody>
          <a:bodyPr>
            <a:spAutoFit/>
          </a:bodyPr>
          <a:lstStyle/>
          <a:p>
            <a:pPr marL="342900" indent="-342900" eaLnBrk="1" hangingPunct="1">
              <a:buFontTx/>
              <a:buAutoNum type="alphaUcPeriod"/>
              <a:defRPr/>
            </a:pPr>
            <a:r>
              <a:rPr lang="it-IT" sz="1400" dirty="0">
                <a:solidFill>
                  <a:srgbClr val="FFFFFF"/>
                </a:solidFill>
                <a:latin typeface="Times New Roman" charset="0"/>
                <a:ea typeface="ＭＳ Ｐゴシック" charset="0"/>
              </a:rPr>
              <a:t>Macchi et </a:t>
            </a:r>
            <a:r>
              <a:rPr lang="it-IT" sz="1400" dirty="0" err="1">
                <a:solidFill>
                  <a:srgbClr val="FFFFFF"/>
                </a:solidFill>
                <a:latin typeface="Times New Roman" charset="0"/>
                <a:ea typeface="ＭＳ Ｐゴシック" charset="0"/>
              </a:rPr>
              <a:t>el</a:t>
            </a:r>
            <a:r>
              <a:rPr lang="it-IT" sz="1400" dirty="0">
                <a:solidFill>
                  <a:srgbClr val="FFFFFF"/>
                </a:solidFill>
                <a:latin typeface="Times New Roman" charset="0"/>
                <a:ea typeface="ＭＳ Ｐゴシック" charset="0"/>
              </a:rPr>
              <a:t>. </a:t>
            </a:r>
            <a:r>
              <a:rPr lang="it-IT" sz="1400" dirty="0" err="1">
                <a:solidFill>
                  <a:srgbClr val="FFFFFF"/>
                </a:solidFill>
                <a:latin typeface="Times New Roman" charset="0"/>
                <a:ea typeface="ＭＳ Ｐゴシック" charset="0"/>
              </a:rPr>
              <a:t>Rev</a:t>
            </a:r>
            <a:r>
              <a:rPr lang="it-IT" sz="1400" dirty="0">
                <a:solidFill>
                  <a:srgbClr val="FFFFFF"/>
                </a:solidFill>
                <a:latin typeface="Times New Roman" charset="0"/>
                <a:ea typeface="ＭＳ Ｐゴシック" charset="0"/>
              </a:rPr>
              <a:t> of </a:t>
            </a:r>
            <a:r>
              <a:rPr lang="it-IT" sz="1400" dirty="0" err="1">
                <a:solidFill>
                  <a:srgbClr val="FFFFFF"/>
                </a:solidFill>
                <a:latin typeface="Times New Roman" charset="0"/>
                <a:ea typeface="ＭＳ Ｐゴシック" charset="0"/>
              </a:rPr>
              <a:t>Mod</a:t>
            </a:r>
            <a:r>
              <a:rPr lang="it-IT" sz="1400" dirty="0">
                <a:solidFill>
                  <a:srgbClr val="FFFFFF"/>
                </a:solidFill>
                <a:latin typeface="Times New Roman" charset="0"/>
                <a:ea typeface="ＭＳ Ｐゴシック" charset="0"/>
              </a:rPr>
              <a:t>. </a:t>
            </a:r>
            <a:r>
              <a:rPr lang="it-IT" sz="1400" dirty="0" err="1">
                <a:solidFill>
                  <a:srgbClr val="FFFFFF"/>
                </a:solidFill>
                <a:latin typeface="Times New Roman" charset="0"/>
                <a:ea typeface="ＭＳ Ｐゴシック" charset="0"/>
              </a:rPr>
              <a:t>Phys</a:t>
            </a:r>
            <a:r>
              <a:rPr lang="it-IT" sz="1400" dirty="0">
                <a:solidFill>
                  <a:srgbClr val="FFFFFF"/>
                </a:solidFill>
                <a:latin typeface="Times New Roman" charset="0"/>
                <a:ea typeface="ＭＳ Ｐゴシック" charset="0"/>
              </a:rPr>
              <a:t>, 85 (2013) 751</a:t>
            </a:r>
          </a:p>
          <a:p>
            <a:pPr eaLnBrk="1" hangingPunct="1">
              <a:defRPr/>
            </a:pPr>
            <a:endParaRPr lang="it-IT" sz="1400" dirty="0">
              <a:solidFill>
                <a:srgbClr val="FFFFFF"/>
              </a:solidFill>
              <a:latin typeface="Times New Roman" charset="0"/>
              <a:ea typeface="ＭＳ Ｐゴシック" charset="0"/>
            </a:endParaRPr>
          </a:p>
          <a:p>
            <a:pPr eaLnBrk="1" hangingPunct="1">
              <a:defRPr/>
            </a:pPr>
            <a:r>
              <a:rPr lang="en-GB" sz="1400" dirty="0">
                <a:solidFill>
                  <a:srgbClr val="FFFFFF"/>
                </a:solidFill>
                <a:latin typeface="Times New Roman" charset="0"/>
                <a:ea typeface="ＭＳ Ｐゴシック" charset="0"/>
              </a:rPr>
              <a:t>D.C. </a:t>
            </a:r>
            <a:r>
              <a:rPr lang="en-GB" sz="1400" dirty="0" err="1">
                <a:solidFill>
                  <a:srgbClr val="FFFFFF"/>
                </a:solidFill>
                <a:latin typeface="Times New Roman" charset="0"/>
                <a:ea typeface="ＭＳ Ｐゴシック" charset="0"/>
              </a:rPr>
              <a:t>Carrol</a:t>
            </a:r>
            <a:r>
              <a:rPr lang="en-GB" sz="1400" dirty="0">
                <a:solidFill>
                  <a:srgbClr val="FFFFFF"/>
                </a:solidFill>
                <a:latin typeface="Times New Roman" charset="0"/>
                <a:ea typeface="ＭＳ Ｐゴシック" charset="0"/>
              </a:rPr>
              <a:t> et al., New J. of Phys. 12 (2010) 045020</a:t>
            </a:r>
            <a:r>
              <a:rPr lang="it-IT" sz="1400" dirty="0">
                <a:solidFill>
                  <a:srgbClr val="FFFFFF"/>
                </a:solidFill>
                <a:latin typeface="Times New Roman" charset="0"/>
                <a:ea typeface="ＭＳ Ｐゴシック" charset="0"/>
              </a:rPr>
              <a:t> </a:t>
            </a:r>
          </a:p>
          <a:p>
            <a:pPr eaLnBrk="1" hangingPunct="1">
              <a:defRPr/>
            </a:pPr>
            <a:r>
              <a:rPr lang="it-IT" sz="1400" dirty="0">
                <a:solidFill>
                  <a:srgbClr val="FFFFFF"/>
                </a:solidFill>
                <a:latin typeface="Times New Roman" charset="0"/>
                <a:ea typeface="ＭＳ Ｐゴシック" charset="0"/>
              </a:rPr>
              <a:t> </a:t>
            </a:r>
          </a:p>
        </p:txBody>
      </p:sp>
      <p:grpSp>
        <p:nvGrpSpPr>
          <p:cNvPr id="9223" name="Gruppo 68"/>
          <p:cNvGrpSpPr>
            <a:grpSpLocks/>
          </p:cNvGrpSpPr>
          <p:nvPr/>
        </p:nvGrpSpPr>
        <p:grpSpPr bwMode="auto">
          <a:xfrm>
            <a:off x="2051050" y="188913"/>
            <a:ext cx="4321175" cy="3311525"/>
            <a:chOff x="2411760" y="332656"/>
            <a:chExt cx="4320480" cy="3312368"/>
          </a:xfrm>
        </p:grpSpPr>
        <p:grpSp>
          <p:nvGrpSpPr>
            <p:cNvPr id="9235" name="Gruppo 42"/>
            <p:cNvGrpSpPr>
              <a:grpSpLocks/>
            </p:cNvGrpSpPr>
            <p:nvPr/>
          </p:nvGrpSpPr>
          <p:grpSpPr bwMode="auto">
            <a:xfrm>
              <a:off x="2411760" y="620688"/>
              <a:ext cx="4320480" cy="3024336"/>
              <a:chOff x="467544" y="764704"/>
              <a:chExt cx="4464496" cy="3168352"/>
            </a:xfrm>
          </p:grpSpPr>
          <p:sp>
            <p:nvSpPr>
              <p:cNvPr id="35" name="Rettangolo 34"/>
              <p:cNvSpPr>
                <a:spLocks noChangeArrowheads="1"/>
              </p:cNvSpPr>
              <p:nvPr/>
            </p:nvSpPr>
            <p:spPr bwMode="auto">
              <a:xfrm>
                <a:off x="467544" y="764052"/>
                <a:ext cx="4464496" cy="3169004"/>
              </a:xfrm>
              <a:prstGeom prst="rect">
                <a:avLst/>
              </a:prstGeom>
              <a:solidFill>
                <a:schemeClr val="bg1"/>
              </a:solidFill>
              <a:ln w="31750">
                <a:solidFill>
                  <a:srgbClr val="0000FF"/>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it-IT" sz="2400" dirty="0">
                  <a:solidFill>
                    <a:srgbClr val="FFFFFF"/>
                  </a:solidFill>
                  <a:latin typeface="Times New Roman"/>
                  <a:ea typeface="MS PGothic" panose="020B0600070205080204" pitchFamily="34" charset="-128"/>
                </a:endParaRPr>
              </a:p>
            </p:txBody>
          </p:sp>
          <p:pic>
            <p:nvPicPr>
              <p:cNvPr id="9242" name="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80728"/>
                <a:ext cx="374441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pic>
        </p:grpSp>
        <p:sp>
          <p:nvSpPr>
            <p:cNvPr id="9236" name="CasellaDiTesto 54"/>
            <p:cNvSpPr txBox="1">
              <a:spLocks noChangeArrowheads="1"/>
            </p:cNvSpPr>
            <p:nvPr/>
          </p:nvSpPr>
          <p:spPr bwMode="auto">
            <a:xfrm>
              <a:off x="2483768" y="620688"/>
              <a:ext cx="1224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CA" altLang="en-US" sz="1800">
                  <a:solidFill>
                    <a:srgbClr val="0000FF"/>
                  </a:solidFill>
                </a:rPr>
                <a:t>Peta-Watts </a:t>
              </a:r>
            </a:p>
          </p:txBody>
        </p:sp>
        <p:sp>
          <p:nvSpPr>
            <p:cNvPr id="56" name="Freccia giù 55"/>
            <p:cNvSpPr>
              <a:spLocks noChangeArrowheads="1"/>
            </p:cNvSpPr>
            <p:nvPr/>
          </p:nvSpPr>
          <p:spPr bwMode="auto">
            <a:xfrm>
              <a:off x="2916504" y="1051976"/>
              <a:ext cx="142852" cy="217543"/>
            </a:xfrm>
            <a:prstGeom prst="downArrow">
              <a:avLst>
                <a:gd name="adj1" fmla="val 50000"/>
                <a:gd name="adj2" fmla="val 50000"/>
              </a:avLst>
            </a:prstGeom>
            <a:solidFill>
              <a:srgbClr val="3366FF">
                <a:alpha val="32941"/>
              </a:srgbClr>
            </a:solidFill>
            <a:ln w="9525">
              <a:solidFill>
                <a:srgbClr val="3366FF"/>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it-IT" sz="2400">
                <a:solidFill>
                  <a:srgbClr val="FFFFFF"/>
                </a:solidFill>
                <a:latin typeface="Times New Roman"/>
                <a:ea typeface="MS PGothic" panose="020B0600070205080204" pitchFamily="34" charset="-128"/>
              </a:endParaRPr>
            </a:p>
          </p:txBody>
        </p:sp>
        <p:sp>
          <p:nvSpPr>
            <p:cNvPr id="9238" name="CasellaDiTesto 56"/>
            <p:cNvSpPr txBox="1">
              <a:spLocks noChangeArrowheads="1"/>
            </p:cNvSpPr>
            <p:nvPr/>
          </p:nvSpPr>
          <p:spPr bwMode="auto">
            <a:xfrm>
              <a:off x="5580112" y="332656"/>
              <a:ext cx="9361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400">
                  <a:solidFill>
                    <a:srgbClr val="000000"/>
                  </a:solidFill>
                </a:rPr>
                <a:t>Secondary</a:t>
              </a:r>
            </a:p>
          </p:txBody>
        </p:sp>
        <p:sp>
          <p:nvSpPr>
            <p:cNvPr id="9239" name="CasellaDiTesto 62"/>
            <p:cNvSpPr txBox="1">
              <a:spLocks noChangeArrowheads="1"/>
            </p:cNvSpPr>
            <p:nvPr/>
          </p:nvSpPr>
          <p:spPr bwMode="auto">
            <a:xfrm>
              <a:off x="4860032" y="3140968"/>
              <a:ext cx="1163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en-US" sz="1200">
                  <a:solidFill>
                    <a:srgbClr val="000000"/>
                  </a:solidFill>
                </a:rPr>
                <a:t>10</a:t>
              </a:r>
              <a:r>
                <a:rPr lang="it-IT" altLang="en-US" sz="1200" baseline="30000">
                  <a:solidFill>
                    <a:srgbClr val="000000"/>
                  </a:solidFill>
                </a:rPr>
                <a:t>18</a:t>
              </a:r>
              <a:r>
                <a:rPr lang="it-IT" altLang="en-US" sz="1200">
                  <a:solidFill>
                    <a:srgbClr val="000000"/>
                  </a:solidFill>
                </a:rPr>
                <a:t> Atoms/cm</a:t>
              </a:r>
              <a:r>
                <a:rPr lang="it-IT" altLang="en-US" sz="1200" baseline="30000">
                  <a:solidFill>
                    <a:srgbClr val="000000"/>
                  </a:solidFill>
                </a:rPr>
                <a:t>3</a:t>
              </a:r>
            </a:p>
          </p:txBody>
        </p:sp>
        <p:cxnSp>
          <p:nvCxnSpPr>
            <p:cNvPr id="65" name="Connettore 2 64"/>
            <p:cNvCxnSpPr>
              <a:cxnSpLocks noChangeShapeType="1"/>
            </p:cNvCxnSpPr>
            <p:nvPr/>
          </p:nvCxnSpPr>
          <p:spPr bwMode="auto">
            <a:xfrm flipH="1" flipV="1">
              <a:off x="4787866" y="3068614"/>
              <a:ext cx="144439" cy="215955"/>
            </a:xfrm>
            <a:prstGeom prst="straightConnector1">
              <a:avLst/>
            </a:prstGeom>
            <a:noFill/>
            <a:ln w="9525">
              <a:solidFill>
                <a:schemeClr val="tx1"/>
              </a:solidFill>
              <a:round/>
              <a:headEnd/>
              <a:tailEnd type="triangle" w="sm"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9224" name="Rettangolo 67"/>
          <p:cNvSpPr>
            <a:spLocks noChangeArrowheads="1"/>
          </p:cNvSpPr>
          <p:nvPr/>
        </p:nvSpPr>
        <p:spPr bwMode="auto">
          <a:xfrm>
            <a:off x="1908175" y="115888"/>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GB" altLang="en-US" sz="1800">
                <a:solidFill>
                  <a:srgbClr val="FFFFFF"/>
                </a:solidFill>
              </a:rPr>
              <a:t>Two laser beams generating two colliding plasmas</a:t>
            </a:r>
            <a:endParaRPr lang="it-IT" altLang="en-US" sz="1800">
              <a:solidFill>
                <a:srgbClr val="000000"/>
              </a:solidFill>
            </a:endParaRPr>
          </a:p>
        </p:txBody>
      </p:sp>
      <p:sp>
        <p:nvSpPr>
          <p:cNvPr id="58" name="Freccia giù 57"/>
          <p:cNvSpPr>
            <a:spLocks noChangeArrowheads="1"/>
          </p:cNvSpPr>
          <p:nvPr/>
        </p:nvSpPr>
        <p:spPr bwMode="auto">
          <a:xfrm rot="2872357">
            <a:off x="2597150" y="2252663"/>
            <a:ext cx="193675" cy="584200"/>
          </a:xfrm>
          <a:prstGeom prst="downArrow">
            <a:avLst>
              <a:gd name="adj1" fmla="val 73315"/>
              <a:gd name="adj2" fmla="val 50022"/>
            </a:avLst>
          </a:prstGeom>
          <a:solidFill>
            <a:srgbClr val="F470D8">
              <a:alpha val="4588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it-IT" sz="2400">
              <a:solidFill>
                <a:srgbClr val="FFFFFF"/>
              </a:solidFill>
              <a:latin typeface="Times New Roman"/>
              <a:ea typeface="MS PGothic" panose="020B0600070205080204" pitchFamily="34" charset="-128"/>
            </a:endParaRPr>
          </a:p>
        </p:txBody>
      </p:sp>
      <p:grpSp>
        <p:nvGrpSpPr>
          <p:cNvPr id="77" name="Gruppo 76"/>
          <p:cNvGrpSpPr>
            <a:grpSpLocks/>
          </p:cNvGrpSpPr>
          <p:nvPr/>
        </p:nvGrpSpPr>
        <p:grpSpPr bwMode="auto">
          <a:xfrm>
            <a:off x="250825" y="2997200"/>
            <a:ext cx="3224213" cy="1944688"/>
            <a:chOff x="251520" y="2996952"/>
            <a:chExt cx="3223666" cy="1944216"/>
          </a:xfrm>
        </p:grpSpPr>
        <p:pic>
          <p:nvPicPr>
            <p:cNvPr id="9233" name="Immagine 5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223666" cy="1944216"/>
            </a:xfrm>
            <a:prstGeom prst="rect">
              <a:avLst/>
            </a:prstGeom>
            <a:noFill/>
            <a:ln w="254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76" name="Rettangolo 75"/>
            <p:cNvSpPr/>
            <p:nvPr/>
          </p:nvSpPr>
          <p:spPr>
            <a:xfrm>
              <a:off x="2160959" y="4004770"/>
              <a:ext cx="1295180" cy="504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sz="2400">
                <a:solidFill>
                  <a:srgbClr val="FFFFFF"/>
                </a:solidFill>
              </a:endParaRPr>
            </a:p>
          </p:txBody>
        </p:sp>
      </p:grpSp>
      <p:sp>
        <p:nvSpPr>
          <p:cNvPr id="78" name="Freccia giù 77"/>
          <p:cNvSpPr>
            <a:spLocks noChangeArrowheads="1"/>
          </p:cNvSpPr>
          <p:nvPr/>
        </p:nvSpPr>
        <p:spPr bwMode="auto">
          <a:xfrm rot="-3781207">
            <a:off x="3848101" y="3154362"/>
            <a:ext cx="190500" cy="1450975"/>
          </a:xfrm>
          <a:prstGeom prst="downArrow">
            <a:avLst>
              <a:gd name="adj1" fmla="val 73315"/>
              <a:gd name="adj2" fmla="val 49931"/>
            </a:avLst>
          </a:prstGeom>
          <a:solidFill>
            <a:srgbClr val="FF3300">
              <a:alpha val="74117"/>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it-IT" sz="2400">
              <a:solidFill>
                <a:srgbClr val="FFFFFF"/>
              </a:solidFill>
              <a:latin typeface="Times New Roman"/>
              <a:ea typeface="MS PGothic" panose="020B0600070205080204" pitchFamily="34" charset="-128"/>
            </a:endParaRPr>
          </a:p>
        </p:txBody>
      </p:sp>
      <p:sp>
        <p:nvSpPr>
          <p:cNvPr id="9228" name="CasellaDiTesto 78"/>
          <p:cNvSpPr txBox="1">
            <a:spLocks noChangeArrowheads="1"/>
          </p:cNvSpPr>
          <p:nvPr/>
        </p:nvSpPr>
        <p:spPr bwMode="auto">
          <a:xfrm>
            <a:off x="5435600" y="476250"/>
            <a:ext cx="93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CA" altLang="en-US" sz="1200">
                <a:solidFill>
                  <a:srgbClr val="000000"/>
                </a:solidFill>
              </a:rPr>
              <a:t>Secondary Nd:YAG</a:t>
            </a:r>
          </a:p>
        </p:txBody>
      </p:sp>
      <p:cxnSp>
        <p:nvCxnSpPr>
          <p:cNvPr id="84" name="Connettore 2 83"/>
          <p:cNvCxnSpPr>
            <a:cxnSpLocks noChangeShapeType="1"/>
          </p:cNvCxnSpPr>
          <p:nvPr/>
        </p:nvCxnSpPr>
        <p:spPr bwMode="auto">
          <a:xfrm flipH="1">
            <a:off x="3995738" y="6092825"/>
            <a:ext cx="504825" cy="431800"/>
          </a:xfrm>
          <a:prstGeom prst="straightConnector1">
            <a:avLst/>
          </a:prstGeom>
          <a:noFill/>
          <a:ln w="25400">
            <a:solidFill>
              <a:srgbClr val="FF33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Connettore 2 84"/>
          <p:cNvCxnSpPr>
            <a:cxnSpLocks noChangeShapeType="1"/>
          </p:cNvCxnSpPr>
          <p:nvPr/>
        </p:nvCxnSpPr>
        <p:spPr bwMode="auto">
          <a:xfrm>
            <a:off x="755650" y="5661025"/>
            <a:ext cx="0" cy="288925"/>
          </a:xfrm>
          <a:prstGeom prst="straightConnector1">
            <a:avLst/>
          </a:prstGeom>
          <a:noFill/>
          <a:ln w="25400">
            <a:solidFill>
              <a:srgbClr val="FF6FCF"/>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231" name="Rettangolo 87"/>
          <p:cNvSpPr>
            <a:spLocks noChangeArrowheads="1"/>
          </p:cNvSpPr>
          <p:nvPr/>
        </p:nvSpPr>
        <p:spPr bwMode="auto">
          <a:xfrm>
            <a:off x="5435600" y="3933825"/>
            <a:ext cx="12160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pl-PL" altLang="en-US" sz="1400">
                <a:solidFill>
                  <a:srgbClr val="000000"/>
                </a:solidFill>
              </a:rPr>
              <a:t>6×10</a:t>
            </a:r>
            <a:r>
              <a:rPr lang="pl-PL" altLang="en-US" sz="1400" baseline="30000">
                <a:solidFill>
                  <a:srgbClr val="000000"/>
                </a:solidFill>
              </a:rPr>
              <a:t>20</a:t>
            </a:r>
            <a:r>
              <a:rPr lang="pl-PL" altLang="en-US" sz="1400">
                <a:solidFill>
                  <a:srgbClr val="000000"/>
                </a:solidFill>
              </a:rPr>
              <a:t> W/cm</a:t>
            </a:r>
            <a:r>
              <a:rPr lang="pl-PL" altLang="en-US" sz="1400" baseline="30000">
                <a:solidFill>
                  <a:srgbClr val="000000"/>
                </a:solidFill>
              </a:rPr>
              <a:t>2</a:t>
            </a:r>
            <a:endParaRPr lang="it-IT" altLang="en-US" sz="1400" baseline="30000">
              <a:solidFill>
                <a:srgbClr val="000000"/>
              </a:solidFill>
            </a:endParaRPr>
          </a:p>
        </p:txBody>
      </p:sp>
      <p:sp>
        <p:nvSpPr>
          <p:cNvPr id="90" name="CasellaDiTesto 89"/>
          <p:cNvSpPr txBox="1">
            <a:spLocks noChangeArrowheads="1"/>
          </p:cNvSpPr>
          <p:nvPr/>
        </p:nvSpPr>
        <p:spPr bwMode="auto">
          <a:xfrm>
            <a:off x="5940425" y="1125538"/>
            <a:ext cx="3095625" cy="1322387"/>
          </a:xfrm>
          <a:prstGeom prst="rect">
            <a:avLst/>
          </a:prstGeom>
          <a:solidFill>
            <a:schemeClr val="tx1">
              <a:alpha val="78038"/>
            </a:schemeClr>
          </a:solidFill>
          <a:ln w="28575">
            <a:solidFill>
              <a:srgbClr val="FF8000"/>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GB" altLang="en-US" sz="1600">
                <a:solidFill>
                  <a:srgbClr val="66FF66"/>
                </a:solidFill>
              </a:rPr>
              <a:t>Fixing TNSA regime </a:t>
            </a:r>
          </a:p>
          <a:p>
            <a:pPr algn="ctr" eaLnBrk="1" hangingPunct="1">
              <a:spcBef>
                <a:spcPct val="0"/>
              </a:spcBef>
              <a:buFontTx/>
              <a:buNone/>
            </a:pPr>
            <a:r>
              <a:rPr lang="en-GB" altLang="en-US" sz="1400">
                <a:solidFill>
                  <a:srgbClr val="FFFFFF"/>
                </a:solidFill>
              </a:rPr>
              <a:t>(an than the maximum ions energy) </a:t>
            </a:r>
          </a:p>
          <a:p>
            <a:pPr algn="ctr" eaLnBrk="1" hangingPunct="1">
              <a:spcBef>
                <a:spcPct val="0"/>
              </a:spcBef>
              <a:buFontTx/>
              <a:buNone/>
            </a:pPr>
            <a:r>
              <a:rPr lang="en-GB" altLang="en-US" sz="1600">
                <a:solidFill>
                  <a:srgbClr val="FF6FCF"/>
                </a:solidFill>
              </a:rPr>
              <a:t>the total ions number is determined by: Laser intensity, focal spot and target thickness</a:t>
            </a:r>
          </a:p>
        </p:txBody>
      </p:sp>
    </p:spTree>
    <p:extLst>
      <p:ext uri="{BB962C8B-B14F-4D97-AF65-F5344CB8AC3E}">
        <p14:creationId xmlns:p14="http://schemas.microsoft.com/office/powerpoint/2010/main" val="697235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dissolve">
                                      <p:cBhvr>
                                        <p:cTn id="2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8" grpId="0" animBg="1"/>
      <p:bldP spid="9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Laser </a:t>
            </a:r>
            <a:r>
              <a:rPr lang="ro-RO" sz="2400" i="1" dirty="0" err="1" smtClean="0">
                <a:solidFill>
                  <a:srgbClr val="FF0000"/>
                </a:solidFill>
                <a:latin typeface="Times New Roman" pitchFamily="18" charset="0"/>
                <a:cs typeface="Times New Roman" pitchFamily="18" charset="0"/>
              </a:rPr>
              <a:t>driven</a:t>
            </a:r>
            <a:r>
              <a:rPr lang="ro-RO" sz="2400" i="1" dirty="0" smtClean="0">
                <a:solidFill>
                  <a:srgbClr val="FF0000"/>
                </a:solidFill>
                <a:latin typeface="Times New Roman" pitchFamily="18" charset="0"/>
                <a:cs typeface="Times New Roman" pitchFamily="18" charset="0"/>
              </a:rPr>
              <a:t> </a:t>
            </a:r>
            <a:r>
              <a:rPr lang="ro-RO" sz="2400" i="1" dirty="0" err="1" smtClean="0">
                <a:solidFill>
                  <a:srgbClr val="FF0000"/>
                </a:solidFill>
                <a:latin typeface="Times New Roman" pitchFamily="18" charset="0"/>
                <a:cs typeface="Times New Roman" pitchFamily="18" charset="0"/>
              </a:rPr>
              <a:t>experiments</a:t>
            </a:r>
            <a:endParaRPr lang="ro-RO" sz="24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TDR1: Laser </a:t>
            </a:r>
            <a:r>
              <a:rPr lang="ro-RO" sz="2000" i="1" dirty="0" err="1" smtClean="0">
                <a:solidFill>
                  <a:srgbClr val="FF0000"/>
                </a:solidFill>
                <a:latin typeface="Times New Roman" pitchFamily="18" charset="0"/>
                <a:cs typeface="Times New Roman" pitchFamily="18" charset="0"/>
              </a:rPr>
              <a:t>driven</a:t>
            </a:r>
            <a:r>
              <a:rPr lang="ro-RO" sz="2000" i="1" dirty="0" smtClean="0">
                <a:solidFill>
                  <a:srgbClr val="FF0000"/>
                </a:solidFill>
                <a:latin typeface="Times New Roman" pitchFamily="18" charset="0"/>
                <a:cs typeface="Times New Roman" pitchFamily="18" charset="0"/>
              </a:rPr>
              <a:t> nuclear </a:t>
            </a:r>
            <a:r>
              <a:rPr lang="ro-RO" sz="2000" i="1" dirty="0" err="1" smtClean="0">
                <a:solidFill>
                  <a:srgbClr val="FF0000"/>
                </a:solidFill>
                <a:latin typeface="Times New Roman" pitchFamily="18" charset="0"/>
                <a:cs typeface="Times New Roman" pitchFamily="18" charset="0"/>
              </a:rPr>
              <a:t>physics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TDR2: </a:t>
            </a:r>
            <a:r>
              <a:rPr lang="ro-RO" sz="2000" i="1" dirty="0" err="1" smtClean="0">
                <a:solidFill>
                  <a:srgbClr val="FF0000"/>
                </a:solidFill>
                <a:latin typeface="Times New Roman" pitchFamily="18" charset="0"/>
                <a:cs typeface="Times New Roman" pitchFamily="18" charset="0"/>
              </a:rPr>
              <a:t>Strong</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field</a:t>
            </a:r>
            <a:r>
              <a:rPr lang="ro-RO" sz="2000" i="1" dirty="0" smtClean="0">
                <a:solidFill>
                  <a:srgbClr val="FF0000"/>
                </a:solidFill>
                <a:latin typeface="Times New Roman" pitchFamily="18" charset="0"/>
                <a:cs typeface="Times New Roman" pitchFamily="18" charset="0"/>
              </a:rPr>
              <a:t> QED</a:t>
            </a: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TDR3: </a:t>
            </a:r>
            <a:r>
              <a:rPr lang="ro-RO" sz="2000" i="1" dirty="0" err="1" smtClean="0">
                <a:solidFill>
                  <a:schemeClr val="bg2">
                    <a:lumMod val="90000"/>
                  </a:schemeClr>
                </a:solidFill>
                <a:latin typeface="Times New Roman" pitchFamily="18" charset="0"/>
                <a:cs typeface="Times New Roman" pitchFamily="18" charset="0"/>
              </a:rPr>
              <a:t>combined</a:t>
            </a:r>
            <a:r>
              <a:rPr lang="ro-RO" sz="2000" i="1" dirty="0" smtClean="0">
                <a:solidFill>
                  <a:schemeClr val="bg2">
                    <a:lumMod val="90000"/>
                  </a:schemeClr>
                </a:solidFill>
                <a:latin typeface="Times New Roman" pitchFamily="18" charset="0"/>
                <a:cs typeface="Times New Roman" pitchFamily="18" charset="0"/>
              </a:rPr>
              <a:t> laser gamma </a:t>
            </a:r>
            <a:r>
              <a:rPr lang="ro-RO" sz="2000" i="1" dirty="0" err="1" smtClean="0">
                <a:solidFill>
                  <a:schemeClr val="bg2">
                    <a:lumMod val="90000"/>
                  </a:schemeClr>
                </a:solidFill>
                <a:latin typeface="Times New Roman" pitchFamily="18" charset="0"/>
                <a:cs typeface="Times New Roman" pitchFamily="18" charset="0"/>
              </a:rPr>
              <a:t>experiments</a:t>
            </a:r>
            <a:endParaRPr lang="ro-RO" sz="2000" i="1" dirty="0" smtClean="0">
              <a:solidFill>
                <a:schemeClr val="bg2">
                  <a:lumMod val="90000"/>
                </a:schemeClr>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TDR4: material </a:t>
            </a:r>
            <a:r>
              <a:rPr lang="ro-RO" sz="2000" i="1" dirty="0" err="1" smtClean="0">
                <a:solidFill>
                  <a:schemeClr val="bg2">
                    <a:lumMod val="90000"/>
                  </a:schemeClr>
                </a:solidFill>
                <a:latin typeface="Times New Roman" pitchFamily="18" charset="0"/>
                <a:cs typeface="Times New Roman" pitchFamily="18" charset="0"/>
              </a:rPr>
              <a:t>science</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and</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applications</a:t>
            </a:r>
            <a:r>
              <a:rPr lang="en-US" sz="2400" dirty="0" smtClean="0">
                <a:solidFill>
                  <a:schemeClr val="bg2">
                    <a:lumMod val="90000"/>
                  </a:schemeClr>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endParaRPr lang="en-US" sz="2400" i="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796932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760413"/>
          </a:xfrm>
        </p:spPr>
        <p:txBody>
          <a:bodyPr rtlCol="0">
            <a:normAutofit/>
          </a:bodyPr>
          <a:lstStyle/>
          <a:p>
            <a:pPr eaLnBrk="1" fontAlgn="auto" hangingPunct="1">
              <a:spcAft>
                <a:spcPts val="0"/>
              </a:spcAft>
              <a:defRPr/>
            </a:pPr>
            <a:r>
              <a:rPr lang="en-US" sz="2400" dirty="0" smtClean="0">
                <a:latin typeface="Arial" panose="020B0604020202020204" pitchFamily="34" charset="0"/>
                <a:cs typeface="Arial" panose="020B0604020202020204" pitchFamily="34" charset="0"/>
              </a:rPr>
              <a:t>Strong Field QED</a:t>
            </a:r>
            <a:endParaRPr lang="en-US" sz="2400"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162050"/>
            <a:ext cx="8102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 y="1250950"/>
            <a:ext cx="4826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5" name="Text Box 6"/>
          <p:cNvSpPr txBox="1">
            <a:spLocks noChangeArrowheads="1"/>
          </p:cNvSpPr>
          <p:nvPr/>
        </p:nvSpPr>
        <p:spPr bwMode="auto">
          <a:xfrm>
            <a:off x="457200" y="1163638"/>
            <a:ext cx="57785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ts val="0"/>
              </a:spcBef>
              <a:spcAft>
                <a:spcPts val="0"/>
              </a:spcAft>
              <a:defRPr/>
            </a:pPr>
            <a:r>
              <a:rPr lang="en-US" b="1" dirty="0">
                <a:solidFill>
                  <a:srgbClr val="CC3300"/>
                </a:solidFill>
                <a:latin typeface="Helvetica Neue"/>
                <a:cs typeface="Helvetica Neue"/>
              </a:rPr>
              <a:t>ELI–NP delivering pulse at &gt; 10</a:t>
            </a:r>
            <a:r>
              <a:rPr lang="en-US" b="1" baseline="30000" dirty="0">
                <a:solidFill>
                  <a:srgbClr val="CC3300"/>
                </a:solidFill>
                <a:latin typeface="Helvetica Neue"/>
                <a:cs typeface="Helvetica Neue"/>
              </a:rPr>
              <a:t>23</a:t>
            </a:r>
            <a:r>
              <a:rPr lang="en-US" b="1" dirty="0">
                <a:solidFill>
                  <a:srgbClr val="CC3300"/>
                </a:solidFill>
                <a:latin typeface="Helvetica Neue"/>
                <a:cs typeface="Helvetica Neue"/>
              </a:rPr>
              <a:t> W/cm</a:t>
            </a:r>
            <a:r>
              <a:rPr lang="en-US" b="1" baseline="30000" dirty="0">
                <a:solidFill>
                  <a:srgbClr val="CC3300"/>
                </a:solidFill>
                <a:latin typeface="Helvetica Neue"/>
                <a:cs typeface="Helvetica Neue"/>
              </a:rPr>
              <a:t>2</a:t>
            </a:r>
            <a:r>
              <a:rPr lang="en-US" b="1" dirty="0">
                <a:solidFill>
                  <a:srgbClr val="CC3300"/>
                </a:solidFill>
                <a:latin typeface="Helvetica Neue"/>
                <a:cs typeface="Helvetica Neue"/>
              </a:rPr>
              <a:t> will enable </a:t>
            </a:r>
          </a:p>
          <a:p>
            <a:pPr defTabSz="457200" eaLnBrk="1" fontAlgn="auto" hangingPunct="1">
              <a:spcBef>
                <a:spcPts val="0"/>
              </a:spcBef>
              <a:spcAft>
                <a:spcPts val="0"/>
              </a:spcAft>
              <a:defRPr/>
            </a:pPr>
            <a:r>
              <a:rPr lang="en-US" b="1" dirty="0">
                <a:solidFill>
                  <a:srgbClr val="CC3300"/>
                </a:solidFill>
                <a:latin typeface="Helvetica Neue"/>
                <a:cs typeface="Helvetica Neue"/>
              </a:rPr>
              <a:t>this exciting new regime to be investigated </a:t>
            </a:r>
          </a:p>
        </p:txBody>
      </p:sp>
    </p:spTree>
    <p:extLst>
      <p:ext uri="{BB962C8B-B14F-4D97-AF65-F5344CB8AC3E}">
        <p14:creationId xmlns:p14="http://schemas.microsoft.com/office/powerpoint/2010/main" val="15003885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3648" y="188640"/>
            <a:ext cx="6408712" cy="461665"/>
          </a:xfrm>
          <a:prstGeom prst="rect">
            <a:avLst/>
          </a:prstGeom>
        </p:spPr>
        <p:txBody>
          <a:bodyPr wrap="square">
            <a:spAutoFit/>
          </a:bodyPr>
          <a:lstStyle/>
          <a:p>
            <a:r>
              <a:rPr lang="en-GB" sz="2400" dirty="0"/>
              <a:t>High Field QED Experiments at </a:t>
            </a:r>
            <a:r>
              <a:rPr lang="en-GB" sz="2400" dirty="0" smtClean="0"/>
              <a:t>ELI–NP</a:t>
            </a:r>
          </a:p>
        </p:txBody>
      </p:sp>
      <p:sp>
        <p:nvSpPr>
          <p:cNvPr id="4" name="Rectangle 3"/>
          <p:cNvSpPr/>
          <p:nvPr/>
        </p:nvSpPr>
        <p:spPr>
          <a:xfrm>
            <a:off x="899592" y="1772816"/>
            <a:ext cx="6696744" cy="1754326"/>
          </a:xfrm>
          <a:prstGeom prst="rect">
            <a:avLst/>
          </a:prstGeom>
        </p:spPr>
        <p:txBody>
          <a:bodyPr wrap="square">
            <a:spAutoFit/>
          </a:bodyPr>
          <a:lstStyle/>
          <a:p>
            <a:pPr lvl="1"/>
            <a:r>
              <a:rPr lang="en-GB" b="1" dirty="0"/>
              <a:t>High Field Physics in </a:t>
            </a:r>
            <a:r>
              <a:rPr lang="en-GB" b="1" dirty="0" smtClean="0"/>
              <a:t>Beam-Beam Interactions</a:t>
            </a:r>
            <a:endParaRPr lang="ro-RO" b="1" dirty="0" smtClean="0"/>
          </a:p>
          <a:p>
            <a:pPr lvl="1"/>
            <a:endParaRPr lang="en-GB" b="1" dirty="0" smtClean="0"/>
          </a:p>
          <a:p>
            <a:pPr marL="742950" lvl="1" indent="-285750">
              <a:buFont typeface="Arial" panose="020B0604020202020204" pitchFamily="34" charset="0"/>
              <a:buChar char="•"/>
            </a:pPr>
            <a:r>
              <a:rPr lang="en-GB" dirty="0"/>
              <a:t>Producing suitable secondary electron beams, gamma beams and controlling the laser </a:t>
            </a:r>
            <a:r>
              <a:rPr lang="en-GB" dirty="0" smtClean="0"/>
              <a:t>pulses</a:t>
            </a:r>
          </a:p>
          <a:p>
            <a:pPr marL="742950" lvl="1" indent="-285750">
              <a:buFont typeface="Arial" panose="020B0604020202020204" pitchFamily="34" charset="0"/>
              <a:buChar char="•"/>
            </a:pPr>
            <a:r>
              <a:rPr lang="en-GB" dirty="0"/>
              <a:t>Nonlinear Compton </a:t>
            </a:r>
            <a:r>
              <a:rPr lang="en-GB" dirty="0" smtClean="0"/>
              <a:t>Scattering</a:t>
            </a:r>
            <a:endParaRPr lang="ro-RO" dirty="0" smtClean="0"/>
          </a:p>
          <a:p>
            <a:pPr marL="742950" lvl="1" indent="-285750">
              <a:buFont typeface="Arial" panose="020B0604020202020204" pitchFamily="34" charset="0"/>
              <a:buChar char="•"/>
            </a:pPr>
            <a:r>
              <a:rPr lang="en-GB" dirty="0"/>
              <a:t>Classical and Quantum kinetic radiation reaction </a:t>
            </a:r>
            <a:r>
              <a:rPr lang="en-GB" dirty="0" smtClean="0"/>
              <a:t>effects</a:t>
            </a:r>
            <a:endParaRPr lang="fr-FR" b="1" dirty="0"/>
          </a:p>
        </p:txBody>
      </p:sp>
      <p:sp>
        <p:nvSpPr>
          <p:cNvPr id="8" name="Rectangle 7"/>
          <p:cNvSpPr/>
          <p:nvPr/>
        </p:nvSpPr>
        <p:spPr>
          <a:xfrm>
            <a:off x="1272783" y="3931486"/>
            <a:ext cx="6696744" cy="369332"/>
          </a:xfrm>
          <a:prstGeom prst="rect">
            <a:avLst/>
          </a:prstGeom>
        </p:spPr>
        <p:txBody>
          <a:bodyPr wrap="square">
            <a:spAutoFit/>
          </a:bodyPr>
          <a:lstStyle/>
          <a:p>
            <a:r>
              <a:rPr lang="en-GB" b="1" dirty="0"/>
              <a:t>High Field Physics in Dense Plasma (</a:t>
            </a:r>
            <a:r>
              <a:rPr lang="en-GB" b="1" dirty="0" smtClean="0"/>
              <a:t>Solid) Interactions </a:t>
            </a:r>
            <a:endParaRPr lang="fr-FR" dirty="0"/>
          </a:p>
        </p:txBody>
      </p:sp>
      <p:sp>
        <p:nvSpPr>
          <p:cNvPr id="9" name="Rectangle 8"/>
          <p:cNvSpPr/>
          <p:nvPr/>
        </p:nvSpPr>
        <p:spPr>
          <a:xfrm>
            <a:off x="1318489" y="4326488"/>
            <a:ext cx="6579030" cy="923330"/>
          </a:xfrm>
          <a:prstGeom prst="rect">
            <a:avLst/>
          </a:prstGeom>
        </p:spPr>
        <p:txBody>
          <a:bodyPr wrap="square">
            <a:spAutoFit/>
          </a:bodyPr>
          <a:lstStyle/>
          <a:p>
            <a:pPr marL="285750" indent="-285750">
              <a:buFont typeface="Arial" panose="020B0604020202020204" pitchFamily="34" charset="0"/>
              <a:buChar char="•"/>
            </a:pPr>
            <a:r>
              <a:rPr lang="en-GB" dirty="0"/>
              <a:t>Intense synchrotron </a:t>
            </a:r>
            <a:r>
              <a:rPr lang="en-GB" dirty="0" smtClean="0"/>
              <a:t>gamma-ray </a:t>
            </a:r>
            <a:r>
              <a:rPr lang="en-GB" dirty="0"/>
              <a:t>generation </a:t>
            </a:r>
            <a:r>
              <a:rPr lang="en-GB" dirty="0" smtClean="0"/>
              <a:t> </a:t>
            </a:r>
            <a:endParaRPr lang="ro-RO" dirty="0" smtClean="0"/>
          </a:p>
          <a:p>
            <a:pPr marL="285750" indent="-285750">
              <a:buFont typeface="Arial" panose="020B0604020202020204" pitchFamily="34" charset="0"/>
              <a:buChar char="•"/>
            </a:pPr>
            <a:r>
              <a:rPr lang="en-GB" dirty="0" smtClean="0"/>
              <a:t>Radiation </a:t>
            </a:r>
            <a:r>
              <a:rPr lang="en-GB" dirty="0"/>
              <a:t>reaction </a:t>
            </a:r>
            <a:endParaRPr lang="en-GB" dirty="0" smtClean="0"/>
          </a:p>
          <a:p>
            <a:pPr marL="285750" indent="-285750">
              <a:buFont typeface="Arial" panose="020B0604020202020204" pitchFamily="34" charset="0"/>
              <a:buChar char="•"/>
            </a:pPr>
            <a:r>
              <a:rPr lang="en-GB" dirty="0" smtClean="0"/>
              <a:t>Electron-positron </a:t>
            </a:r>
            <a:r>
              <a:rPr lang="en-GB" dirty="0"/>
              <a:t>pair </a:t>
            </a:r>
            <a:r>
              <a:rPr lang="en-GB" dirty="0" smtClean="0"/>
              <a:t>production</a:t>
            </a:r>
          </a:p>
        </p:txBody>
      </p:sp>
    </p:spTree>
    <p:extLst>
      <p:ext uri="{BB962C8B-B14F-4D97-AF65-F5344CB8AC3E}">
        <p14:creationId xmlns:p14="http://schemas.microsoft.com/office/powerpoint/2010/main" val="393993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3608" y="31867"/>
            <a:ext cx="7992888" cy="633412"/>
          </a:xfrm>
        </p:spPr>
        <p:txBody>
          <a:bodyPr>
            <a:normAutofit/>
          </a:bodyPr>
          <a:lstStyle/>
          <a:p>
            <a:r>
              <a:rPr lang="en-US" sz="2400" dirty="0" smtClean="0"/>
              <a:t>High Intensity Laser Fields and QED experiments at E6 area</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484784"/>
            <a:ext cx="6753681" cy="4904024"/>
          </a:xfrm>
          <a:prstGeom prst="rect">
            <a:avLst/>
          </a:prstGeom>
        </p:spPr>
      </p:pic>
    </p:spTree>
    <p:extLst>
      <p:ext uri="{BB962C8B-B14F-4D97-AF65-F5344CB8AC3E}">
        <p14:creationId xmlns:p14="http://schemas.microsoft.com/office/powerpoint/2010/main" val="4272491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CAC29BA-D840-4F09-B1E6-3E5B916CCF7B}" type="slidenum">
              <a:rPr lang="en-US" smtClean="0"/>
              <a:pPr/>
              <a:t>37</a:t>
            </a:fld>
            <a:endParaRPr lang="en-US"/>
          </a:p>
        </p:txBody>
      </p:sp>
      <p:sp>
        <p:nvSpPr>
          <p:cNvPr id="2" name="Title 1"/>
          <p:cNvSpPr>
            <a:spLocks noGrp="1"/>
          </p:cNvSpPr>
          <p:nvPr>
            <p:ph type="title" idx="4294967295"/>
          </p:nvPr>
        </p:nvSpPr>
        <p:spPr>
          <a:xfrm>
            <a:off x="914400" y="0"/>
            <a:ext cx="8229600" cy="836613"/>
          </a:xfrm>
        </p:spPr>
        <p:txBody>
          <a:bodyPr>
            <a:normAutofit fontScale="90000"/>
          </a:bodyPr>
          <a:lstStyle/>
          <a:p>
            <a:r>
              <a:rPr lang="en-US" dirty="0" smtClean="0"/>
              <a:t> </a:t>
            </a:r>
            <a:r>
              <a:rPr lang="en-US" sz="2700" dirty="0" smtClean="0">
                <a:latin typeface="Arial" panose="020B0604020202020204" pitchFamily="34" charset="0"/>
                <a:cs typeface="Arial" panose="020B0604020202020204" pitchFamily="34" charset="0"/>
              </a:rPr>
              <a:t>High Field Physics with Beam-Beam interactions (E6</a:t>
            </a:r>
            <a:endParaRPr lang="en-US" sz="2700"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457200" y="1127876"/>
            <a:ext cx="8229600" cy="5257800"/>
          </a:xfrm>
        </p:spPr>
        <p:txBody>
          <a:bodyPr>
            <a:normAutofit fontScale="55000" lnSpcReduction="20000"/>
          </a:bodyPr>
          <a:lstStyle/>
          <a:p>
            <a:pPr marL="514350" indent="-450850">
              <a:buNone/>
            </a:pPr>
            <a:r>
              <a:rPr lang="en-US" dirty="0" smtClean="0"/>
              <a:t>	 Laser beam with intensity &gt;10</a:t>
            </a:r>
            <a:r>
              <a:rPr lang="en-US" baseline="30000" dirty="0" smtClean="0"/>
              <a:t>21</a:t>
            </a:r>
            <a:r>
              <a:rPr lang="en-US" dirty="0" smtClean="0"/>
              <a:t> W/cm</a:t>
            </a:r>
            <a:r>
              <a:rPr lang="en-US" baseline="30000" dirty="0" smtClean="0"/>
              <a:t>2</a:t>
            </a:r>
            <a:r>
              <a:rPr lang="en-US" dirty="0" smtClean="0"/>
              <a:t>  produces relativistic electrons in a gas plasma. The electrons are accelerated in the laser field. The work done by the Laser field a</a:t>
            </a:r>
            <a:r>
              <a:rPr lang="en-US" baseline="-25000" dirty="0" smtClean="0"/>
              <a:t>0</a:t>
            </a:r>
            <a:r>
              <a:rPr lang="en-US" dirty="0" smtClean="0"/>
              <a:t>=</a:t>
            </a:r>
            <a:r>
              <a:rPr lang="en-US" dirty="0" err="1" smtClean="0"/>
              <a:t>eA</a:t>
            </a:r>
            <a:r>
              <a:rPr lang="en-US" dirty="0" smtClean="0"/>
              <a:t>/(mc</a:t>
            </a:r>
            <a:r>
              <a:rPr lang="en-US" baseline="30000" dirty="0" smtClean="0"/>
              <a:t>2</a:t>
            </a:r>
            <a:r>
              <a:rPr lang="en-US" dirty="0" smtClean="0"/>
              <a:t>). Electrons gain a longitudinal momentum a</a:t>
            </a:r>
            <a:r>
              <a:rPr lang="en-US" baseline="-25000" dirty="0" smtClean="0"/>
              <a:t>0</a:t>
            </a:r>
            <a:r>
              <a:rPr lang="en-US" baseline="30000" dirty="0" smtClean="0"/>
              <a:t>2</a:t>
            </a:r>
            <a:r>
              <a:rPr lang="en-US" dirty="0" smtClean="0"/>
              <a:t>. If a laser beam can be scattered off a counter propagating electron beam with </a:t>
            </a:r>
            <a:r>
              <a:rPr lang="en-US" dirty="0" smtClean="0">
                <a:latin typeface="Cambria"/>
              </a:rPr>
              <a:t>⋎</a:t>
            </a:r>
            <a:r>
              <a:rPr lang="en-US" dirty="0" smtClean="0"/>
              <a:t>&gt;&gt;1, to produce a gamma beam with shifted frequency by a factor 4·</a:t>
            </a:r>
            <a:r>
              <a:rPr lang="en-US" dirty="0" smtClean="0">
                <a:latin typeface="Cambria"/>
              </a:rPr>
              <a:t>⋎</a:t>
            </a:r>
            <a:r>
              <a:rPr lang="en-US" baseline="30000" dirty="0" smtClean="0"/>
              <a:t>2</a:t>
            </a:r>
            <a:r>
              <a:rPr lang="en-US" dirty="0" smtClean="0"/>
              <a:t> .  The phenomena that can be studied are: </a:t>
            </a:r>
            <a:endParaRPr lang="en-US" baseline="30000" dirty="0" smtClean="0"/>
          </a:p>
          <a:p>
            <a:pPr marL="514350" indent="-514350">
              <a:buFont typeface="+mj-lt"/>
              <a:buAutoNum type="arabicPeriod"/>
            </a:pPr>
            <a:r>
              <a:rPr lang="en-US" i="1" dirty="0" smtClean="0"/>
              <a:t>Classical Radiation Reaction</a:t>
            </a:r>
            <a:r>
              <a:rPr lang="en-US" dirty="0" smtClean="0"/>
              <a:t>, to understand how charged particles interact with their own radiation field. If a</a:t>
            </a:r>
            <a:r>
              <a:rPr lang="en-US" baseline="-25000" dirty="0" smtClean="0"/>
              <a:t>0</a:t>
            </a:r>
            <a:r>
              <a:rPr lang="en-US" dirty="0" smtClean="0"/>
              <a:t>&gt;&gt;1 significant momentum is taken up by the electron oscillating in Laser Field and the radiation force is large. The Radiation Reaction can be treated as perturbation [1] or with a non-perturbative approach [2].</a:t>
            </a:r>
          </a:p>
          <a:p>
            <a:pPr marL="514350" indent="-514350">
              <a:buFont typeface="+mj-lt"/>
              <a:buAutoNum type="arabicPeriod"/>
            </a:pPr>
            <a:r>
              <a:rPr lang="en-US" i="1" dirty="0" smtClean="0"/>
              <a:t>Nonlinear Compton Scattering </a:t>
            </a:r>
            <a:r>
              <a:rPr lang="en-US" dirty="0" smtClean="0"/>
              <a:t>is seen in low intensity laser beam 1&lt; a0 &lt; 10 and not-focused laser beam pulses to extend the interaction time and treat the laser as plane waves. Electron bunches (10 </a:t>
            </a:r>
            <a:r>
              <a:rPr lang="en-US" dirty="0" err="1" smtClean="0"/>
              <a:t>MeV</a:t>
            </a:r>
            <a:r>
              <a:rPr lang="en-US" dirty="0" smtClean="0"/>
              <a:t>) interacting head on with such laser beam,  emit radiation  with an intensity that depends on the mass shift of the electrons.</a:t>
            </a:r>
          </a:p>
          <a:p>
            <a:pPr marL="514350" indent="-514350">
              <a:buFont typeface="+mj-lt"/>
              <a:buAutoNum type="arabicPeriod"/>
            </a:pPr>
            <a:r>
              <a:rPr lang="en-US" i="1" dirty="0" smtClean="0"/>
              <a:t>Classical and quantum kinetic radiation effects. </a:t>
            </a:r>
            <a:r>
              <a:rPr lang="en-US" dirty="0" smtClean="0"/>
              <a:t>Radiation Reaction tends to reduce the energy spread of the electrons when 50 </a:t>
            </a:r>
            <a:r>
              <a:rPr lang="en-US" dirty="0" err="1" smtClean="0"/>
              <a:t>MeV</a:t>
            </a:r>
            <a:r>
              <a:rPr lang="en-US" dirty="0" smtClean="0"/>
              <a:t> electron bunch collides head-on with the laser pulse of a0 =10. Quantum effects become important for 1 </a:t>
            </a:r>
            <a:r>
              <a:rPr lang="en-US" dirty="0" err="1" smtClean="0"/>
              <a:t>GeV</a:t>
            </a:r>
            <a:r>
              <a:rPr lang="en-US" dirty="0" smtClean="0"/>
              <a:t> electrons collide with a laser with a0=70, such that the Radiation Reaction increases the spread of electrons. Both effects could be studied at ELI-NP.</a:t>
            </a:r>
            <a:endParaRPr lang="en-US" dirty="0"/>
          </a:p>
        </p:txBody>
      </p:sp>
    </p:spTree>
    <p:extLst>
      <p:ext uri="{BB962C8B-B14F-4D97-AF65-F5344CB8AC3E}">
        <p14:creationId xmlns:p14="http://schemas.microsoft.com/office/powerpoint/2010/main" val="4214378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CAC29BA-D840-4F09-B1E6-3E5B916CCF7B}" type="slidenum">
              <a:rPr lang="en-US" smtClean="0"/>
              <a:pPr/>
              <a:t>38</a:t>
            </a:fld>
            <a:endParaRPr lang="en-US"/>
          </a:p>
        </p:txBody>
      </p:sp>
      <p:sp>
        <p:nvSpPr>
          <p:cNvPr id="2" name="Title 1"/>
          <p:cNvSpPr>
            <a:spLocks noGrp="1"/>
          </p:cNvSpPr>
          <p:nvPr>
            <p:ph type="title" idx="4294967295"/>
          </p:nvPr>
        </p:nvSpPr>
        <p:spPr>
          <a:xfrm>
            <a:off x="827584" y="116632"/>
            <a:ext cx="8229600" cy="562074"/>
          </a:xfrm>
        </p:spPr>
        <p:txBody>
          <a:bodyPr>
            <a:normAutofit/>
          </a:bodyPr>
          <a:lstStyle/>
          <a:p>
            <a:r>
              <a:rPr lang="en-US" sz="2400" dirty="0" smtClean="0">
                <a:latin typeface="Arial" panose="020B0604020202020204" pitchFamily="34" charset="0"/>
                <a:cs typeface="Arial" panose="020B0604020202020204" pitchFamily="34" charset="0"/>
              </a:rPr>
              <a:t>High Field Physics with Beam-Beam Interaction</a:t>
            </a:r>
            <a:endParaRPr lang="en-US" sz="2400"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437311" y="1484784"/>
            <a:ext cx="8229600" cy="4525963"/>
          </a:xfrm>
        </p:spPr>
        <p:txBody>
          <a:bodyPr>
            <a:normAutofit fontScale="70000" lnSpcReduction="20000"/>
          </a:bodyPr>
          <a:lstStyle/>
          <a:p>
            <a:pPr marL="514350" indent="-514350">
              <a:buFont typeface="+mj-lt"/>
              <a:buAutoNum type="arabicPeriod"/>
            </a:pPr>
            <a:r>
              <a:rPr lang="en-US" i="1" dirty="0" smtClean="0"/>
              <a:t>Non-linear optics in relativistic plasma</a:t>
            </a:r>
            <a:r>
              <a:rPr lang="en-US" dirty="0" smtClean="0"/>
              <a:t>. At high laser intensity the bounce frequency of electrons trapped in trapped ponderomotive force is bigger than plasma forces. Coherent scattering in plasma, can compress laser pulses and enhance the beam intensity, allows the control of the pulse duration,  the focusing and the contrast enhancement.</a:t>
            </a:r>
          </a:p>
          <a:p>
            <a:pPr marL="514350" indent="-514350">
              <a:buFont typeface="+mj-lt"/>
              <a:buAutoNum type="arabicPeriod"/>
            </a:pPr>
            <a:r>
              <a:rPr lang="en-US" dirty="0" smtClean="0"/>
              <a:t> </a:t>
            </a:r>
            <a:r>
              <a:rPr lang="en-US" i="1" dirty="0" smtClean="0"/>
              <a:t>Electron beam generation </a:t>
            </a:r>
            <a:r>
              <a:rPr lang="en-US" dirty="0" smtClean="0"/>
              <a:t>using Laser Plasma Wake Field Acceleration.  In the first stage, at ELI-NP, an electron beam will be accelerated to 5-10 </a:t>
            </a:r>
            <a:r>
              <a:rPr lang="en-US" dirty="0" err="1" smtClean="0"/>
              <a:t>GeV</a:t>
            </a:r>
            <a:r>
              <a:rPr lang="en-US" dirty="0" smtClean="0"/>
              <a:t> in the 10 PW Laser field focused in a 1 meter long plasma cell (with density 10</a:t>
            </a:r>
            <a:r>
              <a:rPr lang="en-US" baseline="30000" dirty="0" smtClean="0"/>
              <a:t>16</a:t>
            </a:r>
            <a:r>
              <a:rPr lang="en-US" dirty="0" smtClean="0"/>
              <a:t> – 10</a:t>
            </a:r>
            <a:r>
              <a:rPr lang="en-US" baseline="30000" dirty="0" smtClean="0"/>
              <a:t>17</a:t>
            </a:r>
            <a:r>
              <a:rPr lang="en-US" dirty="0" smtClean="0"/>
              <a:t> cm</a:t>
            </a:r>
            <a:r>
              <a:rPr lang="en-US" baseline="30000" dirty="0" smtClean="0"/>
              <a:t>-3</a:t>
            </a:r>
            <a:r>
              <a:rPr lang="en-US" dirty="0" smtClean="0"/>
              <a:t>). The electron beam will be suitable for radiation reaction studies.</a:t>
            </a:r>
          </a:p>
          <a:p>
            <a:pPr marL="514350" indent="-514350">
              <a:buFont typeface="+mj-lt"/>
              <a:buAutoNum type="arabicPeriod"/>
            </a:pPr>
            <a:r>
              <a:rPr lang="en-US" i="1" dirty="0" smtClean="0"/>
              <a:t>Betatron gamma rays generation</a:t>
            </a:r>
            <a:r>
              <a:rPr lang="en-US" dirty="0" smtClean="0"/>
              <a:t>: The LWFA electrons can be used as a source of gamma radiation. Hard X rays emitted from femto-second laser-produced plasma and </a:t>
            </a:r>
            <a:r>
              <a:rPr lang="en-US" dirty="0" err="1" smtClean="0"/>
              <a:t>betatron</a:t>
            </a:r>
            <a:r>
              <a:rPr lang="en-US" dirty="0" smtClean="0"/>
              <a:t> X rays from LWFA electrons, were reported [1]. </a:t>
            </a:r>
            <a:endParaRPr lang="en-US" dirty="0"/>
          </a:p>
        </p:txBody>
      </p:sp>
    </p:spTree>
    <p:extLst>
      <p:ext uri="{BB962C8B-B14F-4D97-AF65-F5344CB8AC3E}">
        <p14:creationId xmlns:p14="http://schemas.microsoft.com/office/powerpoint/2010/main" val="1205671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3608" y="31867"/>
            <a:ext cx="7992888" cy="633412"/>
          </a:xfrm>
        </p:spPr>
        <p:txBody>
          <a:bodyPr>
            <a:normAutofit/>
          </a:bodyPr>
          <a:lstStyle/>
          <a:p>
            <a:r>
              <a:rPr lang="en-US" sz="2400" dirty="0" smtClean="0"/>
              <a:t>High Intensity Laser Fields and QED experiments at E6 area</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772816"/>
            <a:ext cx="7236296" cy="4596900"/>
          </a:xfrm>
          <a:prstGeom prst="rect">
            <a:avLst/>
          </a:prstGeom>
        </p:spPr>
      </p:pic>
    </p:spTree>
    <p:extLst>
      <p:ext uri="{BB962C8B-B14F-4D97-AF65-F5344CB8AC3E}">
        <p14:creationId xmlns:p14="http://schemas.microsoft.com/office/powerpoint/2010/main" val="246164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179512" y="1490675"/>
            <a:ext cx="8964488" cy="4016484"/>
          </a:xfrm>
          <a:prstGeom prst="rect">
            <a:avLst/>
          </a:prstGeom>
          <a:noFill/>
          <a:ln w="9525">
            <a:noFill/>
            <a:miter lim="800000"/>
            <a:headEnd/>
            <a:tailEnd/>
          </a:ln>
        </p:spPr>
        <p:txBody>
          <a:bodyPr wrap="square">
            <a:spAutoFit/>
          </a:bodyPr>
          <a:lstStyle/>
          <a:p>
            <a:pPr>
              <a:buFont typeface="Wingdings" pitchFamily="2" charset="2"/>
              <a:buNone/>
            </a:pPr>
            <a:r>
              <a:rPr lang="en-US" dirty="0" smtClean="0">
                <a:latin typeface="Times New Roman" pitchFamily="18" charset="0"/>
                <a:cs typeface="Times New Roman" pitchFamily="18" charset="0"/>
              </a:rPr>
              <a:t>     </a:t>
            </a:r>
            <a:r>
              <a:rPr lang="en-US" sz="2400" i="1" dirty="0">
                <a:latin typeface="Times New Roman" pitchFamily="18" charset="0"/>
                <a:cs typeface="Times New Roman" pitchFamily="18" charset="0"/>
              </a:rPr>
              <a:t>2006 – ELI on ESFRI Roadmap</a:t>
            </a:r>
          </a:p>
          <a:p>
            <a:pPr>
              <a:buFont typeface="Wingdings" pitchFamily="2" charset="2"/>
              <a:buNone/>
            </a:pPr>
            <a:endParaRPr lang="en-US" sz="2400" i="1" dirty="0">
              <a:latin typeface="Times New Roman" pitchFamily="18" charset="0"/>
              <a:cs typeface="Times New Roman" pitchFamily="18" charset="0"/>
            </a:endParaRPr>
          </a:p>
          <a:p>
            <a:pPr>
              <a:buFont typeface="Wingdings" pitchFamily="2" charset="2"/>
              <a:buNone/>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ELI-PP </a:t>
            </a:r>
            <a:r>
              <a:rPr lang="en-US" sz="2400" i="1" dirty="0">
                <a:latin typeface="Times New Roman" pitchFamily="18" charset="0"/>
                <a:cs typeface="Times New Roman" pitchFamily="18" charset="0"/>
              </a:rPr>
              <a:t>2007-2010 (FP7)</a:t>
            </a:r>
          </a:p>
          <a:p>
            <a:pPr lvl="1">
              <a:spcAft>
                <a:spcPts val="300"/>
              </a:spcAft>
            </a:pPr>
            <a:r>
              <a:rPr lang="en-US" sz="2000" i="1" dirty="0">
                <a:latin typeface="Times New Roman" pitchFamily="18" charset="0"/>
                <a:cs typeface="Times New Roman" pitchFamily="18" charset="0"/>
              </a:rPr>
              <a:t>       </a:t>
            </a:r>
            <a:r>
              <a:rPr lang="en-US" sz="2400" i="1" dirty="0">
                <a:latin typeface="Times New Roman" pitchFamily="18" charset="0"/>
                <a:cs typeface="Times New Roman" pitchFamily="18" charset="0"/>
              </a:rPr>
              <a:t>ELI-</a:t>
            </a:r>
            <a:r>
              <a:rPr lang="en-US" sz="2400" i="1" dirty="0" err="1">
                <a:latin typeface="Times New Roman" pitchFamily="18" charset="0"/>
                <a:cs typeface="Times New Roman" pitchFamily="18" charset="0"/>
              </a:rPr>
              <a:t>Beamlines</a:t>
            </a:r>
            <a:r>
              <a:rPr lang="en-US" sz="2400" i="1" dirty="0">
                <a:latin typeface="Times New Roman" pitchFamily="18" charset="0"/>
                <a:cs typeface="Times New Roman" pitchFamily="18" charset="0"/>
              </a:rPr>
              <a:t> (Czech Republic)</a:t>
            </a:r>
          </a:p>
          <a:p>
            <a:pPr lvl="1">
              <a:spcAft>
                <a:spcPts val="300"/>
              </a:spcAft>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ELI-</a:t>
            </a:r>
            <a:r>
              <a:rPr lang="en-US" sz="2400" i="1" dirty="0" err="1" smtClean="0">
                <a:latin typeface="Times New Roman" pitchFamily="18" charset="0"/>
                <a:cs typeface="Times New Roman" pitchFamily="18" charset="0"/>
              </a:rPr>
              <a:t>Attoseconds</a:t>
            </a:r>
            <a:r>
              <a:rPr lang="en-US" sz="2400" i="1" dirty="0" smtClean="0">
                <a:latin typeface="Times New Roman" pitchFamily="18" charset="0"/>
                <a:cs typeface="Times New Roman" pitchFamily="18" charset="0"/>
              </a:rPr>
              <a:t> </a:t>
            </a:r>
            <a:r>
              <a:rPr lang="en-US" sz="2400" i="1" dirty="0">
                <a:latin typeface="Times New Roman" pitchFamily="18" charset="0"/>
                <a:cs typeface="Times New Roman" pitchFamily="18" charset="0"/>
              </a:rPr>
              <a:t>(Hungary)</a:t>
            </a:r>
          </a:p>
          <a:p>
            <a:pPr lvl="1">
              <a:spcAft>
                <a:spcPts val="300"/>
              </a:spcAft>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ELI-Nuclear </a:t>
            </a:r>
            <a:r>
              <a:rPr lang="en-US" sz="2400" i="1" dirty="0">
                <a:latin typeface="Times New Roman" pitchFamily="18" charset="0"/>
                <a:cs typeface="Times New Roman" pitchFamily="18" charset="0"/>
              </a:rPr>
              <a:t>Physics (Romania)</a:t>
            </a:r>
          </a:p>
          <a:p>
            <a:pPr>
              <a:spcAft>
                <a:spcPts val="300"/>
              </a:spcAft>
            </a:pPr>
            <a:endParaRPr lang="en-US" sz="2400" i="1" dirty="0">
              <a:latin typeface="Times New Roman" pitchFamily="18" charset="0"/>
              <a:cs typeface="Times New Roman" pitchFamily="18" charset="0"/>
            </a:endParaRPr>
          </a:p>
          <a:p>
            <a:pPr>
              <a:spcAft>
                <a:spcPts val="300"/>
              </a:spcAft>
            </a:pPr>
            <a:r>
              <a:rPr lang="en-US" sz="2400" i="1" dirty="0" smtClean="0">
                <a:latin typeface="Times New Roman" pitchFamily="18" charset="0"/>
                <a:cs typeface="Times New Roman" pitchFamily="18" charset="0"/>
              </a:rPr>
              <a:t>    ELI-DC </a:t>
            </a:r>
            <a:r>
              <a:rPr lang="en-US" sz="2400" i="1" dirty="0">
                <a:latin typeface="Times New Roman" pitchFamily="18" charset="0"/>
                <a:cs typeface="Times New Roman" pitchFamily="18" charset="0"/>
              </a:rPr>
              <a:t>(Delivery Consortium): </a:t>
            </a:r>
            <a:r>
              <a:rPr lang="en-US" sz="2400" i="1" dirty="0" smtClean="0">
                <a:latin typeface="Times New Roman" pitchFamily="18" charset="0"/>
                <a:cs typeface="Times New Roman" pitchFamily="18" charset="0"/>
              </a:rPr>
              <a:t>2010</a:t>
            </a:r>
          </a:p>
          <a:p>
            <a:pPr>
              <a:spcAft>
                <a:spcPts val="300"/>
              </a:spcAft>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Legal entity: April 2013</a:t>
            </a:r>
          </a:p>
          <a:p>
            <a:pPr>
              <a:spcAft>
                <a:spcPts val="300"/>
              </a:spcAft>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Czech Republic, </a:t>
            </a:r>
            <a:r>
              <a:rPr lang="en-US" sz="2400" i="1" dirty="0">
                <a:latin typeface="Times New Roman" pitchFamily="18" charset="0"/>
                <a:cs typeface="Times New Roman" pitchFamily="18" charset="0"/>
              </a:rPr>
              <a:t>H</a:t>
            </a:r>
            <a:r>
              <a:rPr lang="en-US" sz="2400" i="1" dirty="0" smtClean="0">
                <a:latin typeface="Times New Roman" pitchFamily="18" charset="0"/>
                <a:cs typeface="Times New Roman" pitchFamily="18" charset="0"/>
              </a:rPr>
              <a:t>ungary, Romania, Italy, Germany, UK </a:t>
            </a:r>
          </a:p>
        </p:txBody>
      </p:sp>
      <p:sp>
        <p:nvSpPr>
          <p:cNvPr id="8" name="Titlu 1"/>
          <p:cNvSpPr>
            <a:spLocks noGrp="1"/>
          </p:cNvSpPr>
          <p:nvPr>
            <p:ph type="title"/>
          </p:nvPr>
        </p:nvSpPr>
        <p:spPr>
          <a:xfrm>
            <a:off x="1403648" y="116632"/>
            <a:ext cx="7416800" cy="608112"/>
          </a:xfrm>
        </p:spPr>
        <p:txBody>
          <a:bodyPr anchorCtr="1"/>
          <a:lstStyle/>
          <a:p>
            <a:pPr eaLnBrk="1" hangingPunct="1"/>
            <a:r>
              <a:rPr lang="en-US" sz="2400" dirty="0" smtClean="0">
                <a:latin typeface="Arial" panose="020B0604020202020204" pitchFamily="34" charset="0"/>
                <a:cs typeface="Arial" panose="020B0604020202020204" pitchFamily="34" charset="0"/>
              </a:rPr>
              <a:t>      Extreme Light Infrastructure </a:t>
            </a:r>
            <a:endParaRPr lang="ro-RO"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809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Field Physics with solid-laser interaction (for E6 area)</a:t>
            </a:r>
            <a:endParaRPr lang="en-US" dirty="0"/>
          </a:p>
        </p:txBody>
      </p:sp>
      <p:sp>
        <p:nvSpPr>
          <p:cNvPr id="3" name="Content Placeholder 2"/>
          <p:cNvSpPr>
            <a:spLocks noGrp="1"/>
          </p:cNvSpPr>
          <p:nvPr>
            <p:ph idx="1"/>
          </p:nvPr>
        </p:nvSpPr>
        <p:spPr/>
        <p:txBody>
          <a:bodyPr>
            <a:normAutofit fontScale="70000" lnSpcReduction="20000"/>
          </a:bodyPr>
          <a:lstStyle/>
          <a:p>
            <a:pPr>
              <a:buFont typeface="Wingdings" panose="05000000000000000000" pitchFamily="2" charset="2"/>
              <a:buChar char="q"/>
            </a:pPr>
            <a:r>
              <a:rPr lang="en-US" sz="2800" dirty="0" smtClean="0"/>
              <a:t>Two main QED processes are important in laser-solid interaction:  a) Thomson scattering (e</a:t>
            </a:r>
            <a:r>
              <a:rPr lang="en-US" sz="2800" baseline="30000" dirty="0" smtClean="0"/>
              <a:t>-</a:t>
            </a:r>
            <a:r>
              <a:rPr lang="en-US" sz="2800" dirty="0" smtClean="0"/>
              <a:t>+⋎</a:t>
            </a:r>
            <a:r>
              <a:rPr lang="en-US" sz="2800" baseline="-25000" dirty="0" smtClean="0"/>
              <a:t>L</a:t>
            </a:r>
            <a:r>
              <a:rPr lang="en-US" sz="2800" dirty="0" smtClean="0"/>
              <a:t> ⇾ e</a:t>
            </a:r>
            <a:r>
              <a:rPr lang="en-US" sz="2800" baseline="30000" dirty="0" smtClean="0"/>
              <a:t>- </a:t>
            </a:r>
            <a:r>
              <a:rPr lang="en-US" sz="2800" dirty="0" smtClean="0"/>
              <a:t>+ ⋎</a:t>
            </a:r>
            <a:r>
              <a:rPr lang="en-US" sz="2800" baseline="-25000" dirty="0" smtClean="0"/>
              <a:t>R</a:t>
            </a:r>
            <a:r>
              <a:rPr lang="en-US" sz="2800" dirty="0" smtClean="0"/>
              <a:t> ) in which 40% of electron energy is damped in the Laser field, via synchrotron radiation emission. b) Pair production ⋎</a:t>
            </a:r>
            <a:r>
              <a:rPr lang="en-US" sz="2800" baseline="-25000" dirty="0" smtClean="0"/>
              <a:t>L </a:t>
            </a:r>
            <a:r>
              <a:rPr lang="en-US" sz="2800" dirty="0" smtClean="0"/>
              <a:t> + ⋎</a:t>
            </a:r>
            <a:r>
              <a:rPr lang="en-US" sz="2800" baseline="-25000" dirty="0" smtClean="0"/>
              <a:t>R </a:t>
            </a:r>
            <a:r>
              <a:rPr lang="en-US" sz="2800" dirty="0" smtClean="0"/>
              <a:t>⇾ e</a:t>
            </a:r>
            <a:r>
              <a:rPr lang="en-US" sz="2800" baseline="30000" dirty="0" smtClean="0"/>
              <a:t>- </a:t>
            </a:r>
            <a:r>
              <a:rPr lang="en-US" sz="2800" dirty="0" smtClean="0"/>
              <a:t> + e</a:t>
            </a:r>
            <a:r>
              <a:rPr lang="en-US" sz="2800" baseline="30000" dirty="0" smtClean="0"/>
              <a:t>+ </a:t>
            </a:r>
            <a:r>
              <a:rPr lang="en-US" sz="2800" dirty="0" smtClean="0"/>
              <a:t> . The two processes are important when the parameter </a:t>
            </a:r>
            <a:r>
              <a:rPr lang="el-GR" sz="2800" dirty="0" smtClean="0"/>
              <a:t>η</a:t>
            </a:r>
            <a:r>
              <a:rPr lang="en-US" sz="2800" dirty="0" smtClean="0"/>
              <a:t>= </a:t>
            </a:r>
            <a:r>
              <a:rPr lang="el-GR" sz="2800" dirty="0" smtClean="0"/>
              <a:t>γ</a:t>
            </a:r>
            <a:r>
              <a:rPr lang="en-US" sz="2800" dirty="0" smtClean="0"/>
              <a:t>/E (</a:t>
            </a:r>
            <a:r>
              <a:rPr lang="en-US" sz="2800" dirty="0" err="1" smtClean="0"/>
              <a:t>E</a:t>
            </a:r>
            <a:r>
              <a:rPr lang="en-US" sz="2800" baseline="-25000" dirty="0" err="1" smtClean="0"/>
              <a:t>p</a:t>
            </a:r>
            <a:r>
              <a:rPr lang="en-US" sz="2800" dirty="0" smtClean="0"/>
              <a:t> +v x B), is almost unity. Here </a:t>
            </a:r>
            <a:r>
              <a:rPr lang="en-US" sz="2800" dirty="0" err="1" smtClean="0"/>
              <a:t>E</a:t>
            </a:r>
            <a:r>
              <a:rPr lang="en-US" sz="2800" baseline="-25000" dirty="0" err="1" smtClean="0"/>
              <a:t>p</a:t>
            </a:r>
            <a:r>
              <a:rPr lang="en-US" sz="2800" dirty="0" smtClean="0"/>
              <a:t> is the perpendicular component of the electric field. The Lorentz factor </a:t>
            </a:r>
            <a:r>
              <a:rPr lang="el-GR" sz="2800" dirty="0" smtClean="0"/>
              <a:t>γ</a:t>
            </a:r>
            <a:r>
              <a:rPr lang="en-US" sz="2800" dirty="0" smtClean="0"/>
              <a:t> &gt;300 and </a:t>
            </a:r>
            <a:r>
              <a:rPr lang="el-GR" sz="2800" dirty="0" smtClean="0"/>
              <a:t>η</a:t>
            </a:r>
            <a:r>
              <a:rPr lang="en-US" sz="2800" dirty="0" smtClean="0"/>
              <a:t> &gt;0.2 and I=10</a:t>
            </a:r>
            <a:r>
              <a:rPr lang="en-US" sz="2800" baseline="30000" dirty="0" smtClean="0"/>
              <a:t>24</a:t>
            </a:r>
            <a:r>
              <a:rPr lang="en-US" sz="2800" dirty="0" smtClean="0"/>
              <a:t> W/cm</a:t>
            </a:r>
            <a:r>
              <a:rPr lang="en-US" sz="2800" baseline="30000" dirty="0" smtClean="0"/>
              <a:t>2</a:t>
            </a:r>
          </a:p>
          <a:p>
            <a:pPr>
              <a:buFont typeface="Wingdings" panose="05000000000000000000" pitchFamily="2" charset="2"/>
              <a:buChar char="q"/>
            </a:pPr>
            <a:r>
              <a:rPr lang="en-US" sz="2800" dirty="0" smtClean="0"/>
              <a:t>Intense synchrotron gamma rays produced from electrons accelerated by Laser’s electric field, when the damping force exceed the Lorentz force on electron. The ELI-NP laser beams with 10PW  and 10</a:t>
            </a:r>
            <a:r>
              <a:rPr lang="en-US" sz="2800" baseline="30000" dirty="0" smtClean="0"/>
              <a:t>23</a:t>
            </a:r>
            <a:r>
              <a:rPr lang="en-US" sz="2800" dirty="0" smtClean="0"/>
              <a:t> W/cm2 should enable the onset of radiation damping, when &gt;35% of the Laser energy is converted to intense synchrotron radiation.</a:t>
            </a:r>
          </a:p>
          <a:p>
            <a:pPr>
              <a:buFont typeface="Wingdings" panose="05000000000000000000" pitchFamily="2" charset="2"/>
              <a:buChar char="q"/>
            </a:pPr>
            <a:r>
              <a:rPr lang="en-US" sz="2800" dirty="0" smtClean="0"/>
              <a:t>Electron –Positron pair production : a) an electrons with E&gt;1.022 </a:t>
            </a:r>
            <a:r>
              <a:rPr lang="en-US" sz="2800" dirty="0" err="1" smtClean="0"/>
              <a:t>MeV</a:t>
            </a:r>
            <a:r>
              <a:rPr lang="en-US" sz="2800" dirty="0" smtClean="0"/>
              <a:t> produces electron-positron pair (the single stage Trident process) and b) electron emits a synchrotron radiation E&gt;1.022 </a:t>
            </a:r>
            <a:r>
              <a:rPr lang="en-US" sz="2800" dirty="0" err="1" smtClean="0"/>
              <a:t>MeV</a:t>
            </a:r>
            <a:r>
              <a:rPr lang="en-US" sz="2800" dirty="0" smtClean="0"/>
              <a:t> that generates the electron – positron pair (the two stage Bethe </a:t>
            </a:r>
            <a:r>
              <a:rPr lang="en-US" sz="2800" dirty="0" err="1" smtClean="0"/>
              <a:t>Heitler</a:t>
            </a:r>
            <a:r>
              <a:rPr lang="en-US" sz="2800" dirty="0" smtClean="0"/>
              <a:t> process). A cascade of gamma rays and e-e pairs is predicted at laser intensities &gt;10</a:t>
            </a:r>
            <a:r>
              <a:rPr lang="en-US" sz="2800" baseline="30000" dirty="0" smtClean="0"/>
              <a:t>24</a:t>
            </a:r>
            <a:r>
              <a:rPr lang="en-US" sz="2800" dirty="0" smtClean="0"/>
              <a:t> W/cm</a:t>
            </a:r>
            <a:r>
              <a:rPr lang="en-US" sz="2800" baseline="30000" dirty="0" smtClean="0"/>
              <a:t>2</a:t>
            </a:r>
            <a:r>
              <a:rPr lang="en-US" sz="2800" dirty="0" smtClean="0"/>
              <a:t>.</a:t>
            </a:r>
          </a:p>
        </p:txBody>
      </p:sp>
      <p:sp>
        <p:nvSpPr>
          <p:cNvPr id="5" name="Slide Number Placeholder 4"/>
          <p:cNvSpPr>
            <a:spLocks noGrp="1"/>
          </p:cNvSpPr>
          <p:nvPr>
            <p:ph type="sldNum" sz="quarter" idx="12"/>
          </p:nvPr>
        </p:nvSpPr>
        <p:spPr/>
        <p:txBody>
          <a:bodyPr/>
          <a:lstStyle/>
          <a:p>
            <a:fld id="{ACAC29BA-D840-4F09-B1E6-3E5B916CCF7B}" type="slidenum">
              <a:rPr lang="en-US" smtClean="0"/>
              <a:pPr/>
              <a:t>40</a:t>
            </a:fld>
            <a:endParaRPr lang="en-US"/>
          </a:p>
        </p:txBody>
      </p:sp>
    </p:spTree>
    <p:extLst>
      <p:ext uri="{BB962C8B-B14F-4D97-AF65-F5344CB8AC3E}">
        <p14:creationId xmlns:p14="http://schemas.microsoft.com/office/powerpoint/2010/main" val="2833477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for laser beam control and the characterization (at E6 area)</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Highest possible intensity &gt;10</a:t>
            </a:r>
            <a:r>
              <a:rPr lang="en-US" baseline="30000" dirty="0" smtClean="0"/>
              <a:t>23</a:t>
            </a:r>
            <a:r>
              <a:rPr lang="en-US" dirty="0" smtClean="0"/>
              <a:t> W/cm</a:t>
            </a:r>
            <a:r>
              <a:rPr lang="en-US" baseline="30000" dirty="0" smtClean="0"/>
              <a:t>2</a:t>
            </a:r>
            <a:endParaRPr lang="ro-RO" baseline="30000" dirty="0" smtClean="0"/>
          </a:p>
          <a:p>
            <a:r>
              <a:rPr lang="en-US" dirty="0" smtClean="0"/>
              <a:t>Shot focal length F3 (or shorter) off-axis parabola mirrors.</a:t>
            </a:r>
          </a:p>
          <a:p>
            <a:r>
              <a:rPr lang="en-US" dirty="0" smtClean="0"/>
              <a:t>Two 10 PW beams combined on target with coherent addition of the pulses, phase front tilt control</a:t>
            </a:r>
          </a:p>
          <a:p>
            <a:r>
              <a:rPr lang="en-US" dirty="0" smtClean="0"/>
              <a:t>Polarization control needed, to switch from circular to linear polarization.</a:t>
            </a:r>
          </a:p>
          <a:p>
            <a:r>
              <a:rPr lang="en-US" dirty="0" smtClean="0"/>
              <a:t>Ultra high intensity 10</a:t>
            </a:r>
            <a:r>
              <a:rPr lang="en-US" baseline="30000" dirty="0" smtClean="0"/>
              <a:t>13</a:t>
            </a:r>
            <a:r>
              <a:rPr lang="ro-RO" dirty="0" smtClean="0"/>
              <a:t>:1 contrast</a:t>
            </a:r>
            <a:r>
              <a:rPr lang="en-US" dirty="0" smtClean="0"/>
              <a:t> is needed for </a:t>
            </a:r>
            <a:r>
              <a:rPr lang="en-US" dirty="0" err="1" smtClean="0"/>
              <a:t>nano</a:t>
            </a:r>
            <a:r>
              <a:rPr lang="en-US" dirty="0" smtClean="0"/>
              <a:t>-seconds pulses and 1</a:t>
            </a:r>
            <a:r>
              <a:rPr lang="ro-RO" dirty="0" smtClean="0"/>
              <a:t>0</a:t>
            </a:r>
            <a:r>
              <a:rPr lang="en-US" baseline="30000" dirty="0" smtClean="0"/>
              <a:t>14</a:t>
            </a:r>
            <a:r>
              <a:rPr lang="ro-RO" dirty="0" smtClean="0"/>
              <a:t>:1 </a:t>
            </a:r>
            <a:r>
              <a:rPr lang="en-US" dirty="0" smtClean="0"/>
              <a:t>at </a:t>
            </a:r>
            <a:r>
              <a:rPr lang="en-US" dirty="0" err="1" smtClean="0"/>
              <a:t>pico</a:t>
            </a:r>
            <a:r>
              <a:rPr lang="en-US" dirty="0" smtClean="0"/>
              <a:t>-seconds pulses.</a:t>
            </a:r>
          </a:p>
          <a:p>
            <a:r>
              <a:rPr lang="en-US" dirty="0" smtClean="0"/>
              <a:t>Temporal shaping and control of rising edge of the laser pulse</a:t>
            </a:r>
          </a:p>
          <a:p>
            <a:r>
              <a:rPr lang="en-US" dirty="0" smtClean="0"/>
              <a:t>Spatial shaping and control of  focal spot distribution with adaptive optics.</a:t>
            </a:r>
          </a:p>
          <a:p>
            <a:r>
              <a:rPr lang="en-US" dirty="0" smtClean="0"/>
              <a:t>Debris mitigation using suitable pellicles (with minimum front distortion) to cover the surface of the mirrors.  Inter-</a:t>
            </a:r>
            <a:r>
              <a:rPr lang="en-US" dirty="0" err="1" smtClean="0"/>
              <a:t>changable</a:t>
            </a:r>
            <a:r>
              <a:rPr lang="en-US" dirty="0" smtClean="0"/>
              <a:t> optics required to minimize the downtime.</a:t>
            </a:r>
            <a:endParaRPr lang="en-US" dirty="0"/>
          </a:p>
        </p:txBody>
      </p:sp>
      <p:sp>
        <p:nvSpPr>
          <p:cNvPr id="4" name="Slide Number Placeholder 3"/>
          <p:cNvSpPr>
            <a:spLocks noGrp="1"/>
          </p:cNvSpPr>
          <p:nvPr>
            <p:ph type="sldNum" sz="quarter" idx="12"/>
          </p:nvPr>
        </p:nvSpPr>
        <p:spPr/>
        <p:txBody>
          <a:bodyPr/>
          <a:lstStyle/>
          <a:p>
            <a:fld id="{ACAC29BA-D840-4F09-B1E6-3E5B916CCF7B}" type="slidenum">
              <a:rPr lang="en-US" smtClean="0"/>
              <a:pPr/>
              <a:t>41</a:t>
            </a:fld>
            <a:endParaRPr lang="en-US"/>
          </a:p>
        </p:txBody>
      </p:sp>
    </p:spTree>
    <p:extLst>
      <p:ext uri="{BB962C8B-B14F-4D97-AF65-F5344CB8AC3E}">
        <p14:creationId xmlns:p14="http://schemas.microsoft.com/office/powerpoint/2010/main" val="31170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AC29BA-D840-4F09-B1E6-3E5B916CCF7B}" type="slidenum">
              <a:rPr lang="en-US" smtClean="0"/>
              <a:pPr/>
              <a:t>42</a:t>
            </a:fld>
            <a:endParaRPr lang="en-US"/>
          </a:p>
        </p:txBody>
      </p:sp>
      <p:sp>
        <p:nvSpPr>
          <p:cNvPr id="2" name="Title 1"/>
          <p:cNvSpPr>
            <a:spLocks noGrp="1"/>
          </p:cNvSpPr>
          <p:nvPr>
            <p:ph type="title" idx="4294967295"/>
          </p:nvPr>
        </p:nvSpPr>
        <p:spPr>
          <a:xfrm>
            <a:off x="914400" y="115888"/>
            <a:ext cx="8229600" cy="582612"/>
          </a:xfrm>
        </p:spPr>
        <p:txBody>
          <a:bodyPr>
            <a:normAutofit/>
          </a:bodyPr>
          <a:lstStyle/>
          <a:p>
            <a:r>
              <a:rPr lang="en-US" sz="2400" dirty="0" smtClean="0"/>
              <a:t>Laser diagnostics required for E6 area</a:t>
            </a:r>
            <a:endParaRPr lang="en-US" sz="2400" dirty="0"/>
          </a:p>
        </p:txBody>
      </p:sp>
      <p:sp>
        <p:nvSpPr>
          <p:cNvPr id="3" name="Content Placeholder 2"/>
          <p:cNvSpPr>
            <a:spLocks noGrp="1"/>
          </p:cNvSpPr>
          <p:nvPr>
            <p:ph idx="4294967295"/>
          </p:nvPr>
        </p:nvSpPr>
        <p:spPr>
          <a:xfrm>
            <a:off x="549275" y="1066799"/>
            <a:ext cx="8137525" cy="5654675"/>
          </a:xfrm>
        </p:spPr>
        <p:txBody>
          <a:bodyPr>
            <a:noAutofit/>
          </a:bodyPr>
          <a:lstStyle/>
          <a:p>
            <a:pPr>
              <a:buFont typeface="Wingdings" panose="05000000000000000000" pitchFamily="2" charset="2"/>
              <a:buChar char="q"/>
            </a:pPr>
            <a:r>
              <a:rPr lang="ro-RO" sz="2000" dirty="0" smtClean="0"/>
              <a:t>Laser </a:t>
            </a:r>
            <a:r>
              <a:rPr lang="ro-RO" sz="2000" dirty="0" err="1" smtClean="0"/>
              <a:t>dignostics</a:t>
            </a:r>
            <a:endParaRPr lang="ro-RO" sz="2000" dirty="0" smtClean="0"/>
          </a:p>
          <a:p>
            <a:r>
              <a:rPr lang="ro-RO" sz="2000" dirty="0" smtClean="0"/>
              <a:t>I</a:t>
            </a:r>
            <a:r>
              <a:rPr lang="en-US" sz="2000" dirty="0" err="1" smtClean="0"/>
              <a:t>ntensity</a:t>
            </a:r>
            <a:r>
              <a:rPr lang="en-US" sz="2000" dirty="0" smtClean="0"/>
              <a:t> temporal contrast measurements; </a:t>
            </a:r>
            <a:endParaRPr lang="ro-RO" sz="2000" dirty="0" smtClean="0"/>
          </a:p>
          <a:p>
            <a:r>
              <a:rPr lang="en-US" sz="2000" dirty="0" smtClean="0"/>
              <a:t>FROG Frequency Resolved Optical Gating Diagnostics.</a:t>
            </a:r>
          </a:p>
          <a:p>
            <a:r>
              <a:rPr lang="en-US" sz="2000" dirty="0" smtClean="0"/>
              <a:t>Measurement of the laser focal spot energy distribution </a:t>
            </a:r>
          </a:p>
          <a:p>
            <a:r>
              <a:rPr lang="en-US" sz="2000" dirty="0" smtClean="0"/>
              <a:t>The degree of the temporal overlap measurement</a:t>
            </a:r>
          </a:p>
          <a:p>
            <a:r>
              <a:rPr lang="en-US" sz="2000" dirty="0" smtClean="0"/>
              <a:t>Synchronized optical probe to characterize the density gradient at target front surface</a:t>
            </a:r>
          </a:p>
          <a:p>
            <a:r>
              <a:rPr lang="en-US" sz="2000" dirty="0" smtClean="0"/>
              <a:t>Near and far field monitoring of the laser beams</a:t>
            </a:r>
            <a:endParaRPr lang="ro-RO" sz="2000" dirty="0" smtClean="0"/>
          </a:p>
          <a:p>
            <a:pPr marL="571500" lvl="0" indent="-571500" eaLnBrk="1" fontAlgn="auto" hangingPunct="1">
              <a:spcBef>
                <a:spcPct val="0"/>
              </a:spcBef>
              <a:spcAft>
                <a:spcPts val="0"/>
              </a:spcAft>
              <a:buFont typeface="Wingdings" panose="05000000000000000000" pitchFamily="2" charset="2"/>
              <a:buChar char="q"/>
              <a:defRPr/>
            </a:pPr>
            <a:r>
              <a:rPr lang="en-US" sz="2000" dirty="0"/>
              <a:t>Electron beam diagnostics: </a:t>
            </a:r>
            <a:endParaRPr lang="ro-RO" sz="2000" dirty="0"/>
          </a:p>
          <a:p>
            <a:pPr marL="571500" lvl="0" indent="-571500" eaLnBrk="1" fontAlgn="auto" hangingPunct="1">
              <a:spcBef>
                <a:spcPct val="0"/>
              </a:spcBef>
              <a:spcAft>
                <a:spcPts val="0"/>
              </a:spcAft>
              <a:defRPr/>
            </a:pPr>
            <a:r>
              <a:rPr lang="en-US" sz="2000" dirty="0"/>
              <a:t>energy spectrometer,</a:t>
            </a:r>
            <a:endParaRPr lang="ro-RO" sz="2000" dirty="0"/>
          </a:p>
          <a:p>
            <a:pPr marL="571500" lvl="0" indent="-571500" eaLnBrk="1" fontAlgn="auto" hangingPunct="1">
              <a:spcBef>
                <a:spcPct val="0"/>
              </a:spcBef>
              <a:spcAft>
                <a:spcPts val="0"/>
              </a:spcAft>
              <a:defRPr/>
            </a:pPr>
            <a:r>
              <a:rPr lang="en-US" sz="2000" dirty="0"/>
              <a:t> beam profile,</a:t>
            </a:r>
            <a:endParaRPr lang="ro-RO" sz="2000" dirty="0"/>
          </a:p>
          <a:p>
            <a:pPr marL="571500" lvl="0" indent="-571500" eaLnBrk="1" fontAlgn="auto" hangingPunct="1">
              <a:spcBef>
                <a:spcPct val="0"/>
              </a:spcBef>
              <a:spcAft>
                <a:spcPts val="0"/>
              </a:spcAft>
              <a:defRPr/>
            </a:pPr>
            <a:r>
              <a:rPr lang="en-US" sz="2000" dirty="0"/>
              <a:t> charge (Faraday cup, ICT and calibrated),</a:t>
            </a:r>
            <a:endParaRPr lang="ro-RO" sz="2000" dirty="0"/>
          </a:p>
          <a:p>
            <a:pPr marL="571500" lvl="0" indent="-571500" eaLnBrk="1" fontAlgn="auto" hangingPunct="1">
              <a:spcBef>
                <a:spcPct val="0"/>
              </a:spcBef>
              <a:spcAft>
                <a:spcPts val="0"/>
              </a:spcAft>
              <a:defRPr/>
            </a:pPr>
            <a:r>
              <a:rPr lang="en-US" sz="2000" dirty="0"/>
              <a:t> </a:t>
            </a:r>
            <a:r>
              <a:rPr lang="en-US" sz="2000" dirty="0" err="1"/>
              <a:t>emittance</a:t>
            </a:r>
            <a:r>
              <a:rPr lang="en-US" sz="2000" dirty="0"/>
              <a:t> measurement, </a:t>
            </a:r>
            <a:endParaRPr lang="ro-RO" sz="2000" dirty="0"/>
          </a:p>
          <a:p>
            <a:pPr marL="571500" lvl="0" indent="-571500" eaLnBrk="1" fontAlgn="auto" hangingPunct="1">
              <a:spcBef>
                <a:spcPct val="0"/>
              </a:spcBef>
              <a:spcAft>
                <a:spcPts val="0"/>
              </a:spcAft>
              <a:defRPr/>
            </a:pPr>
            <a:r>
              <a:rPr lang="en-US" sz="2000" dirty="0"/>
              <a:t>beam transport system</a:t>
            </a:r>
            <a:r>
              <a:rPr lang="en-US" sz="2000" dirty="0" smtClean="0"/>
              <a:t>.</a:t>
            </a:r>
            <a:endParaRPr lang="ro-RO" sz="2000" dirty="0" smtClean="0"/>
          </a:p>
          <a:p>
            <a:pPr lvl="0" eaLnBrk="1" fontAlgn="auto" hangingPunct="1">
              <a:spcBef>
                <a:spcPct val="0"/>
              </a:spcBef>
              <a:spcAft>
                <a:spcPts val="0"/>
              </a:spcAft>
              <a:buFont typeface="Wingdings" panose="05000000000000000000" pitchFamily="2" charset="2"/>
              <a:buChar char="q"/>
              <a:defRPr/>
            </a:pPr>
            <a:r>
              <a:rPr lang="en-US" sz="2000" dirty="0"/>
              <a:t>Plasma diagnostics for beam-beam experiments: </a:t>
            </a:r>
            <a:endParaRPr lang="ro-RO" sz="2000" dirty="0"/>
          </a:p>
          <a:p>
            <a:pPr lvl="0" eaLnBrk="1" fontAlgn="auto" hangingPunct="1">
              <a:spcBef>
                <a:spcPct val="0"/>
              </a:spcBef>
              <a:spcAft>
                <a:spcPts val="0"/>
              </a:spcAft>
              <a:defRPr/>
            </a:pPr>
            <a:r>
              <a:rPr lang="en-US" sz="2000" dirty="0"/>
              <a:t>Thomson </a:t>
            </a:r>
            <a:r>
              <a:rPr lang="en-US" sz="2000" dirty="0" smtClean="0"/>
              <a:t>scattering</a:t>
            </a:r>
            <a:endParaRPr lang="ro-RO" sz="2000" dirty="0" smtClean="0"/>
          </a:p>
          <a:p>
            <a:pPr lvl="0" eaLnBrk="1" fontAlgn="auto" hangingPunct="1">
              <a:spcBef>
                <a:spcPct val="0"/>
              </a:spcBef>
              <a:spcAft>
                <a:spcPts val="0"/>
              </a:spcAft>
              <a:defRPr/>
            </a:pPr>
            <a:r>
              <a:rPr lang="en-US" sz="2000" dirty="0" smtClean="0"/>
              <a:t> </a:t>
            </a:r>
            <a:r>
              <a:rPr lang="en-US" sz="2000" dirty="0"/>
              <a:t>interferometer</a:t>
            </a:r>
          </a:p>
          <a:p>
            <a:pPr marL="0" lvl="0" indent="0" eaLnBrk="1" fontAlgn="auto" hangingPunct="1">
              <a:spcBef>
                <a:spcPct val="0"/>
              </a:spcBef>
              <a:spcAft>
                <a:spcPts val="0"/>
              </a:spcAft>
              <a:buNone/>
              <a:defRPr/>
            </a:pPr>
            <a:endParaRPr lang="en-US" sz="2000" dirty="0"/>
          </a:p>
          <a:p>
            <a:pPr marL="0" indent="0">
              <a:buNone/>
            </a:pPr>
            <a:endParaRPr lang="en-US" sz="2000" dirty="0"/>
          </a:p>
        </p:txBody>
      </p:sp>
    </p:spTree>
    <p:extLst>
      <p:ext uri="{BB962C8B-B14F-4D97-AF65-F5344CB8AC3E}">
        <p14:creationId xmlns:p14="http://schemas.microsoft.com/office/powerpoint/2010/main" val="2999453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Laser </a:t>
            </a:r>
            <a:r>
              <a:rPr lang="ro-RO" sz="2400" i="1" dirty="0" err="1" smtClean="0">
                <a:solidFill>
                  <a:srgbClr val="FF0000"/>
                </a:solidFill>
                <a:latin typeface="Times New Roman" pitchFamily="18" charset="0"/>
                <a:cs typeface="Times New Roman" pitchFamily="18" charset="0"/>
              </a:rPr>
              <a:t>driven</a:t>
            </a:r>
            <a:r>
              <a:rPr lang="ro-RO" sz="2400" i="1" dirty="0" smtClean="0">
                <a:solidFill>
                  <a:srgbClr val="FF0000"/>
                </a:solidFill>
                <a:latin typeface="Times New Roman" pitchFamily="18" charset="0"/>
                <a:cs typeface="Times New Roman" pitchFamily="18" charset="0"/>
              </a:rPr>
              <a:t> </a:t>
            </a:r>
            <a:r>
              <a:rPr lang="ro-RO" sz="2400" i="1" dirty="0" err="1" smtClean="0">
                <a:solidFill>
                  <a:srgbClr val="FF0000"/>
                </a:solidFill>
                <a:latin typeface="Times New Roman" pitchFamily="18" charset="0"/>
                <a:cs typeface="Times New Roman" pitchFamily="18" charset="0"/>
              </a:rPr>
              <a:t>experiments</a:t>
            </a:r>
            <a:endParaRPr lang="ro-RO" sz="24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TDR1: Laser </a:t>
            </a:r>
            <a:r>
              <a:rPr lang="ro-RO" sz="2000" i="1" dirty="0" err="1" smtClean="0">
                <a:solidFill>
                  <a:srgbClr val="FF0000"/>
                </a:solidFill>
                <a:latin typeface="Times New Roman" pitchFamily="18" charset="0"/>
                <a:cs typeface="Times New Roman" pitchFamily="18" charset="0"/>
              </a:rPr>
              <a:t>driven</a:t>
            </a:r>
            <a:r>
              <a:rPr lang="ro-RO" sz="2000" i="1" dirty="0" smtClean="0">
                <a:solidFill>
                  <a:srgbClr val="FF0000"/>
                </a:solidFill>
                <a:latin typeface="Times New Roman" pitchFamily="18" charset="0"/>
                <a:cs typeface="Times New Roman" pitchFamily="18" charset="0"/>
              </a:rPr>
              <a:t> nuclear </a:t>
            </a:r>
            <a:r>
              <a:rPr lang="ro-RO" sz="2000" i="1" dirty="0" err="1" smtClean="0">
                <a:solidFill>
                  <a:srgbClr val="FF0000"/>
                </a:solidFill>
                <a:latin typeface="Times New Roman" pitchFamily="18" charset="0"/>
                <a:cs typeface="Times New Roman" pitchFamily="18" charset="0"/>
              </a:rPr>
              <a:t>physics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TDR2: </a:t>
            </a:r>
            <a:r>
              <a:rPr lang="ro-RO" sz="2000" i="1" dirty="0" err="1" smtClean="0">
                <a:solidFill>
                  <a:srgbClr val="FF0000"/>
                </a:solidFill>
                <a:latin typeface="Times New Roman" pitchFamily="18" charset="0"/>
                <a:cs typeface="Times New Roman" pitchFamily="18" charset="0"/>
              </a:rPr>
              <a:t>Strong</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field</a:t>
            </a:r>
            <a:r>
              <a:rPr lang="ro-RO" sz="2000" i="1" dirty="0" smtClean="0">
                <a:solidFill>
                  <a:srgbClr val="FF0000"/>
                </a:solidFill>
                <a:latin typeface="Times New Roman" pitchFamily="18" charset="0"/>
                <a:cs typeface="Times New Roman" pitchFamily="18" charset="0"/>
              </a:rPr>
              <a:t> QED</a:t>
            </a:r>
          </a:p>
          <a:p>
            <a:pPr lvl="1">
              <a:lnSpc>
                <a:spcPct val="150000"/>
              </a:lnSpc>
            </a:pPr>
            <a:r>
              <a:rPr lang="ro-RO" sz="2000" i="1" dirty="0" smtClean="0">
                <a:solidFill>
                  <a:srgbClr val="FF0000"/>
                </a:solidFill>
                <a:latin typeface="Times New Roman" pitchFamily="18" charset="0"/>
                <a:cs typeface="Times New Roman" pitchFamily="18" charset="0"/>
              </a:rPr>
              <a:t>TDR3: </a:t>
            </a:r>
            <a:r>
              <a:rPr lang="ro-RO" sz="2000" i="1" dirty="0" err="1" smtClean="0">
                <a:solidFill>
                  <a:srgbClr val="FF0000"/>
                </a:solidFill>
                <a:latin typeface="Times New Roman" pitchFamily="18" charset="0"/>
                <a:cs typeface="Times New Roman" pitchFamily="18" charset="0"/>
              </a:rPr>
              <a:t>combined</a:t>
            </a:r>
            <a:r>
              <a:rPr lang="ro-RO" sz="2000" i="1" dirty="0" smtClean="0">
                <a:solidFill>
                  <a:srgbClr val="FF0000"/>
                </a:solidFill>
                <a:latin typeface="Times New Roman" pitchFamily="18" charset="0"/>
                <a:cs typeface="Times New Roman" pitchFamily="18" charset="0"/>
              </a:rPr>
              <a:t> laser gamma </a:t>
            </a:r>
            <a:r>
              <a:rPr lang="ro-RO" sz="2000" i="1" dirty="0" err="1" smtClean="0">
                <a:solidFill>
                  <a:srgbClr val="FF0000"/>
                </a:solidFill>
                <a:latin typeface="Times New Roman" pitchFamily="18" charset="0"/>
                <a:cs typeface="Times New Roman" pitchFamily="18" charset="0"/>
              </a:rPr>
              <a:t>experiments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chemeClr val="bg2">
                    <a:lumMod val="90000"/>
                  </a:schemeClr>
                </a:solidFill>
                <a:latin typeface="Times New Roman" pitchFamily="18" charset="0"/>
                <a:cs typeface="Times New Roman" pitchFamily="18" charset="0"/>
              </a:rPr>
              <a:t>TDR4: material </a:t>
            </a:r>
            <a:r>
              <a:rPr lang="ro-RO" sz="2000" i="1" dirty="0" err="1" smtClean="0">
                <a:solidFill>
                  <a:schemeClr val="bg2">
                    <a:lumMod val="90000"/>
                  </a:schemeClr>
                </a:solidFill>
                <a:latin typeface="Times New Roman" pitchFamily="18" charset="0"/>
                <a:cs typeface="Times New Roman" pitchFamily="18" charset="0"/>
              </a:rPr>
              <a:t>science</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and</a:t>
            </a:r>
            <a:r>
              <a:rPr lang="ro-RO" sz="2000" i="1" dirty="0" smtClean="0">
                <a:solidFill>
                  <a:schemeClr val="bg2">
                    <a:lumMod val="90000"/>
                  </a:schemeClr>
                </a:solidFill>
                <a:latin typeface="Times New Roman" pitchFamily="18" charset="0"/>
                <a:cs typeface="Times New Roman" pitchFamily="18" charset="0"/>
              </a:rPr>
              <a:t> </a:t>
            </a:r>
            <a:r>
              <a:rPr lang="ro-RO" sz="2000" i="1" dirty="0" err="1" smtClean="0">
                <a:solidFill>
                  <a:schemeClr val="bg2">
                    <a:lumMod val="90000"/>
                  </a:schemeClr>
                </a:solidFill>
                <a:latin typeface="Times New Roman" pitchFamily="18" charset="0"/>
                <a:cs typeface="Times New Roman" pitchFamily="18" charset="0"/>
              </a:rPr>
              <a:t>applications</a:t>
            </a:r>
            <a:r>
              <a:rPr lang="en-US" sz="2400" dirty="0" smtClean="0">
                <a:solidFill>
                  <a:schemeClr val="bg2">
                    <a:lumMod val="90000"/>
                  </a:schemeClr>
                </a:solidFill>
                <a:latin typeface="Times New Roman" pitchFamily="18" charset="0"/>
                <a:cs typeface="Times New Roman" pitchFamily="18" charset="0"/>
              </a:rPr>
              <a:t>    </a:t>
            </a:r>
            <a:endParaRPr lang="en-US" sz="2400" i="1" dirty="0" smtClean="0">
              <a:solidFill>
                <a:schemeClr val="bg2">
                  <a:lumMod val="9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35879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3"/>
            <a:ext cx="8320216" cy="648071"/>
          </a:xfrm>
        </p:spPr>
        <p:txBody>
          <a:bodyPr/>
          <a:lstStyle/>
          <a:p>
            <a:r>
              <a:rPr lang="ro-RO" sz="2400" dirty="0" smtClean="0">
                <a:latin typeface="Arial" panose="020B0604020202020204" pitchFamily="34" charset="0"/>
              </a:rPr>
              <a:t>TDR3 </a:t>
            </a:r>
            <a:r>
              <a:rPr lang="ro-RO" sz="2400" dirty="0">
                <a:latin typeface="Arial" panose="020B0604020202020204" pitchFamily="34" charset="0"/>
              </a:rPr>
              <a:t>Combined laser - gamma </a:t>
            </a:r>
            <a:r>
              <a:rPr lang="ro-RO" sz="2400" dirty="0" err="1" smtClean="0">
                <a:latin typeface="Arial" panose="020B0604020202020204" pitchFamily="34" charset="0"/>
              </a:rPr>
              <a:t>experiments</a:t>
            </a:r>
            <a:endParaRPr lang="fr-FR" sz="2400" dirty="0"/>
          </a:p>
        </p:txBody>
      </p:sp>
      <p:sp>
        <p:nvSpPr>
          <p:cNvPr id="4" name="Rectangle 3"/>
          <p:cNvSpPr/>
          <p:nvPr/>
        </p:nvSpPr>
        <p:spPr>
          <a:xfrm>
            <a:off x="508223" y="1556792"/>
            <a:ext cx="8320216" cy="3785652"/>
          </a:xfrm>
          <a:prstGeom prst="rect">
            <a:avLst/>
          </a:prstGeom>
        </p:spPr>
        <p:txBody>
          <a:bodyPr wrap="square">
            <a:spAutoFit/>
          </a:bodyPr>
          <a:lstStyle/>
          <a:p>
            <a:pPr marL="457200" indent="-457200">
              <a:buFont typeface="+mj-lt"/>
              <a:buAutoNum type="arabicPeriod"/>
            </a:pPr>
            <a:r>
              <a:rPr lang="en-US" sz="2000" b="0" i="0" u="none" strike="noStrike" baseline="0" dirty="0" smtClean="0">
                <a:solidFill>
                  <a:srgbClr val="000000"/>
                </a:solidFill>
                <a:latin typeface="Arial" panose="020B0604020202020204" pitchFamily="34" charset="0"/>
              </a:rPr>
              <a:t>Dark field search (Four-wave mixing in the vacuum)</a:t>
            </a:r>
            <a:endParaRPr lang="en-US" sz="2000" b="0" i="0" u="none" strike="noStrike" baseline="0" dirty="0" smtClean="0">
              <a:solidFill>
                <a:srgbClr val="000000"/>
              </a:solidFill>
              <a:latin typeface="Lohit Hindi"/>
            </a:endParaRPr>
          </a:p>
          <a:p>
            <a:pPr marL="457200" indent="-457200">
              <a:buFont typeface="+mj-lt"/>
              <a:buAutoNum type="arabicPeriod"/>
            </a:pPr>
            <a:r>
              <a:rPr lang="en-US" sz="2000" b="0" i="0" u="none" strike="noStrike" baseline="0" dirty="0" smtClean="0">
                <a:solidFill>
                  <a:srgbClr val="000000"/>
                </a:solidFill>
                <a:latin typeface="Arial" panose="020B0604020202020204" pitchFamily="34" charset="0"/>
              </a:rPr>
              <a:t>QED birefringence</a:t>
            </a:r>
            <a:r>
              <a:rPr lang="ro-RO" sz="2000" b="0" i="0" u="none" strike="noStrike" baseline="0" dirty="0" smtClean="0">
                <a:solidFill>
                  <a:srgbClr val="000000"/>
                </a:solidFill>
                <a:latin typeface="Arial" panose="020B0604020202020204" pitchFamily="34" charset="0"/>
              </a:rPr>
              <a:t> </a:t>
            </a:r>
            <a:r>
              <a:rPr lang="ro-RO" sz="2000" b="0" i="0" u="none" strike="noStrike" baseline="0" dirty="0" err="1" smtClean="0">
                <a:solidFill>
                  <a:srgbClr val="000000"/>
                </a:solidFill>
                <a:latin typeface="Arial" panose="020B0604020202020204" pitchFamily="34" charset="0"/>
              </a:rPr>
              <a:t>studies</a:t>
            </a:r>
            <a:endParaRPr lang="ro-RO" sz="2000" dirty="0">
              <a:solidFill>
                <a:srgbClr val="000000"/>
              </a:solidFill>
            </a:endParaRPr>
          </a:p>
          <a:p>
            <a:pPr marL="457200" indent="-457200">
              <a:buFont typeface="+mj-lt"/>
              <a:buAutoNum type="arabicPeriod"/>
            </a:pPr>
            <a:r>
              <a:rPr lang="ro-RO" sz="2000" dirty="0" smtClean="0">
                <a:solidFill>
                  <a:schemeClr val="tx2"/>
                </a:solidFill>
              </a:rPr>
              <a:t>Electron </a:t>
            </a:r>
            <a:r>
              <a:rPr lang="ro-RO" sz="2000" dirty="0" err="1" smtClean="0">
                <a:solidFill>
                  <a:schemeClr val="tx2"/>
                </a:solidFill>
              </a:rPr>
              <a:t>induced</a:t>
            </a:r>
            <a:r>
              <a:rPr lang="ro-RO" sz="2000" dirty="0" smtClean="0">
                <a:solidFill>
                  <a:schemeClr val="tx2"/>
                </a:solidFill>
              </a:rPr>
              <a:t> nuclear </a:t>
            </a:r>
            <a:r>
              <a:rPr lang="ro-RO" sz="2000" dirty="0" err="1" smtClean="0">
                <a:solidFill>
                  <a:schemeClr val="tx2"/>
                </a:solidFill>
              </a:rPr>
              <a:t>processes</a:t>
            </a:r>
            <a:r>
              <a:rPr lang="ro-RO" sz="2000" dirty="0" smtClean="0">
                <a:solidFill>
                  <a:schemeClr val="tx2"/>
                </a:solidFill>
              </a:rPr>
              <a:t> </a:t>
            </a:r>
            <a:r>
              <a:rPr lang="ro-RO" sz="2000" dirty="0" err="1" smtClean="0">
                <a:solidFill>
                  <a:schemeClr val="tx2"/>
                </a:solidFill>
              </a:rPr>
              <a:t>investigated</a:t>
            </a:r>
            <a:r>
              <a:rPr lang="ro-RO" sz="2000" dirty="0" smtClean="0">
                <a:solidFill>
                  <a:schemeClr val="tx2"/>
                </a:solidFill>
              </a:rPr>
              <a:t> </a:t>
            </a:r>
            <a:r>
              <a:rPr lang="ro-RO" sz="2000" dirty="0" err="1" smtClean="0">
                <a:solidFill>
                  <a:schemeClr val="tx2"/>
                </a:solidFill>
              </a:rPr>
              <a:t>with</a:t>
            </a:r>
            <a:r>
              <a:rPr lang="ro-RO" sz="2000" dirty="0" smtClean="0">
                <a:solidFill>
                  <a:schemeClr val="tx2"/>
                </a:solidFill>
              </a:rPr>
              <a:t> gamma </a:t>
            </a:r>
            <a:r>
              <a:rPr lang="ro-RO" sz="2000" dirty="0" err="1" smtClean="0">
                <a:solidFill>
                  <a:schemeClr val="tx2"/>
                </a:solidFill>
              </a:rPr>
              <a:t>beams</a:t>
            </a:r>
            <a:endParaRPr lang="ro-RO" sz="2000" dirty="0" smtClean="0">
              <a:solidFill>
                <a:schemeClr val="tx2"/>
              </a:solidFill>
            </a:endParaRPr>
          </a:p>
          <a:p>
            <a:pPr marL="457200" indent="-457200">
              <a:buFont typeface="+mj-lt"/>
              <a:buAutoNum type="arabicPeriod"/>
            </a:pPr>
            <a:r>
              <a:rPr lang="ro-RO" sz="2000" dirty="0" smtClean="0">
                <a:solidFill>
                  <a:schemeClr val="tx2"/>
                </a:solidFill>
                <a:latin typeface="Arial" panose="020B0604020202020204" pitchFamily="34" charset="0"/>
              </a:rPr>
              <a:t>Gamma-gamma </a:t>
            </a:r>
            <a:r>
              <a:rPr lang="ro-RO" sz="2000" dirty="0" err="1" smtClean="0">
                <a:solidFill>
                  <a:schemeClr val="tx2"/>
                </a:solidFill>
                <a:latin typeface="Arial" panose="020B0604020202020204" pitchFamily="34" charset="0"/>
              </a:rPr>
              <a:t>scattering</a:t>
            </a:r>
            <a:endParaRPr lang="ro-RO" sz="2000" dirty="0" smtClean="0">
              <a:solidFill>
                <a:schemeClr val="tx2"/>
              </a:solidFill>
              <a:latin typeface="Arial" panose="020B0604020202020204" pitchFamily="34" charset="0"/>
            </a:endParaRPr>
          </a:p>
          <a:p>
            <a:pPr marL="457200" indent="-457200">
              <a:buFont typeface="+mj-lt"/>
              <a:buAutoNum type="arabicPeriod"/>
            </a:pPr>
            <a:r>
              <a:rPr lang="ro-RO" sz="2000" dirty="0" smtClean="0">
                <a:solidFill>
                  <a:schemeClr val="tx2"/>
                </a:solidFill>
                <a:latin typeface="Arial" panose="020B0604020202020204" pitchFamily="34" charset="0"/>
              </a:rPr>
              <a:t>Gamma </a:t>
            </a:r>
            <a:r>
              <a:rPr lang="ro-RO" sz="2000" dirty="0" err="1" smtClean="0">
                <a:solidFill>
                  <a:schemeClr val="tx2"/>
                </a:solidFill>
                <a:latin typeface="Arial" panose="020B0604020202020204" pitchFamily="34" charset="0"/>
              </a:rPr>
              <a:t>assisted</a:t>
            </a:r>
            <a:r>
              <a:rPr lang="ro-RO" sz="2000" dirty="0" smtClean="0">
                <a:solidFill>
                  <a:schemeClr val="tx2"/>
                </a:solidFill>
                <a:latin typeface="Arial" panose="020B0604020202020204" pitchFamily="34" charset="0"/>
              </a:rPr>
              <a:t> electron-</a:t>
            </a:r>
            <a:r>
              <a:rPr lang="ro-RO" sz="2000" dirty="0" err="1" smtClean="0">
                <a:solidFill>
                  <a:schemeClr val="tx2"/>
                </a:solidFill>
                <a:latin typeface="Arial" panose="020B0604020202020204" pitchFamily="34" charset="0"/>
              </a:rPr>
              <a:t>positron</a:t>
            </a:r>
            <a:r>
              <a:rPr lang="ro-RO" sz="2000" dirty="0" smtClean="0">
                <a:solidFill>
                  <a:schemeClr val="tx2"/>
                </a:solidFill>
                <a:latin typeface="Arial" panose="020B0604020202020204" pitchFamily="34" charset="0"/>
              </a:rPr>
              <a:t> pair </a:t>
            </a:r>
            <a:r>
              <a:rPr lang="ro-RO" sz="2000" dirty="0" err="1" smtClean="0">
                <a:solidFill>
                  <a:schemeClr val="tx2"/>
                </a:solidFill>
                <a:latin typeface="Arial" panose="020B0604020202020204" pitchFamily="34" charset="0"/>
              </a:rPr>
              <a:t>production</a:t>
            </a:r>
            <a:r>
              <a:rPr lang="ro-RO" sz="2000" dirty="0" smtClean="0">
                <a:solidFill>
                  <a:schemeClr val="tx2"/>
                </a:solidFill>
                <a:latin typeface="Arial" panose="020B0604020202020204" pitchFamily="34" charset="0"/>
              </a:rPr>
              <a:t> in vacuum; </a:t>
            </a:r>
            <a:r>
              <a:rPr lang="ro-RO" sz="2000" dirty="0" err="1" smtClean="0">
                <a:solidFill>
                  <a:srgbClr val="000000"/>
                </a:solidFill>
                <a:latin typeface="Arial" panose="020B0604020202020204" pitchFamily="34" charset="0"/>
              </a:rPr>
              <a:t>requires</a:t>
            </a:r>
            <a:r>
              <a:rPr lang="ro-RO" sz="2000" dirty="0">
                <a:solidFill>
                  <a:srgbClr val="000000"/>
                </a:solidFill>
                <a:latin typeface="Arial" panose="020B0604020202020204" pitchFamily="34" charset="0"/>
              </a:rPr>
              <a:t>:</a:t>
            </a:r>
            <a:endParaRPr lang="ro-RO" sz="2000" dirty="0">
              <a:solidFill>
                <a:srgbClr val="000000"/>
              </a:solidFill>
              <a:latin typeface="Lohit Hindi"/>
            </a:endParaRPr>
          </a:p>
          <a:p>
            <a:pPr marL="914400" lvl="1" indent="-457200">
              <a:buFont typeface="Arial" panose="020B0604020202020204" pitchFamily="34" charset="0"/>
              <a:buChar char="•"/>
            </a:pPr>
            <a:r>
              <a:rPr lang="en-US" sz="2000" b="0" i="0" u="none" strike="noStrike" baseline="0" dirty="0" smtClean="0">
                <a:solidFill>
                  <a:srgbClr val="000000"/>
                </a:solidFill>
                <a:latin typeface="Arial" panose="020B0604020202020204" pitchFamily="34" charset="0"/>
              </a:rPr>
              <a:t>Nonlinear Thomson scattering</a:t>
            </a:r>
            <a:r>
              <a:rPr lang="ro-RO" sz="2000" b="0" i="0" u="none" strike="noStrike" baseline="0" dirty="0" smtClean="0">
                <a:solidFill>
                  <a:srgbClr val="000000"/>
                </a:solidFill>
                <a:latin typeface="Arial" panose="020B0604020202020204" pitchFamily="34" charset="0"/>
              </a:rPr>
              <a:t> or</a:t>
            </a:r>
          </a:p>
          <a:p>
            <a:pPr marL="914400" lvl="1" indent="-457200">
              <a:buFont typeface="Arial" panose="020B0604020202020204" pitchFamily="34" charset="0"/>
              <a:buChar char="•"/>
            </a:pPr>
            <a:r>
              <a:rPr lang="en-US" sz="2000" b="0" i="0" u="none" strike="noStrike" baseline="0" dirty="0" smtClean="0">
                <a:solidFill>
                  <a:srgbClr val="000000"/>
                </a:solidFill>
                <a:latin typeface="Arial" panose="020B0604020202020204" pitchFamily="34" charset="0"/>
              </a:rPr>
              <a:t>X-ray laser</a:t>
            </a:r>
            <a:r>
              <a:rPr lang="ro-RO" sz="2000" b="0" i="0" u="none" strike="noStrike" baseline="0" dirty="0" smtClean="0">
                <a:solidFill>
                  <a:srgbClr val="000000"/>
                </a:solidFill>
                <a:latin typeface="Arial" panose="020B0604020202020204" pitchFamily="34" charset="0"/>
              </a:rPr>
              <a:t> / </a:t>
            </a:r>
            <a:r>
              <a:rPr lang="ro-RO" sz="2000" b="0" i="0" u="none" strike="noStrike" baseline="0" dirty="0" err="1" smtClean="0">
                <a:solidFill>
                  <a:srgbClr val="000000"/>
                </a:solidFill>
                <a:latin typeface="Arial" panose="020B0604020202020204" pitchFamily="34" charset="0"/>
              </a:rPr>
              <a:t>high</a:t>
            </a:r>
            <a:r>
              <a:rPr lang="ro-RO" sz="2000" b="0" i="0" u="none" strike="noStrike" baseline="0" dirty="0" smtClean="0">
                <a:solidFill>
                  <a:srgbClr val="000000"/>
                </a:solidFill>
                <a:latin typeface="Arial" panose="020B0604020202020204" pitchFamily="34" charset="0"/>
              </a:rPr>
              <a:t> </a:t>
            </a:r>
            <a:r>
              <a:rPr lang="ro-RO" sz="2000" b="0" i="0" u="none" strike="noStrike" baseline="0" dirty="0" err="1" smtClean="0">
                <a:solidFill>
                  <a:srgbClr val="000000"/>
                </a:solidFill>
                <a:latin typeface="Arial" panose="020B0604020202020204" pitchFamily="34" charset="0"/>
              </a:rPr>
              <a:t>order</a:t>
            </a:r>
            <a:r>
              <a:rPr lang="ro-RO" sz="2000" b="0" i="0" u="none" strike="noStrike" baseline="0" dirty="0" smtClean="0">
                <a:solidFill>
                  <a:srgbClr val="000000"/>
                </a:solidFill>
                <a:latin typeface="Arial" panose="020B0604020202020204" pitchFamily="34" charset="0"/>
              </a:rPr>
              <a:t> </a:t>
            </a:r>
            <a:r>
              <a:rPr lang="ro-RO" sz="2000" b="0" i="0" u="none" strike="noStrike" baseline="0" dirty="0" err="1" smtClean="0">
                <a:solidFill>
                  <a:srgbClr val="000000"/>
                </a:solidFill>
                <a:latin typeface="Arial" panose="020B0604020202020204" pitchFamily="34" charset="0"/>
              </a:rPr>
              <a:t>harmonics</a:t>
            </a:r>
            <a:r>
              <a:rPr lang="en-US" sz="2000" b="0" i="0" u="none" strike="noStrike" baseline="0" dirty="0" smtClean="0">
                <a:solidFill>
                  <a:srgbClr val="000000"/>
                </a:solidFill>
                <a:latin typeface="Arial" panose="020B0604020202020204" pitchFamily="34" charset="0"/>
              </a:rPr>
              <a:t> driven Backscattering gamma source </a:t>
            </a:r>
            <a:endParaRPr lang="ro-RO" sz="2000" b="0" i="0" u="none" strike="noStrike" baseline="0" dirty="0" smtClean="0">
              <a:solidFill>
                <a:srgbClr val="000000"/>
              </a:solidFill>
              <a:latin typeface="Arial" panose="020B0604020202020204" pitchFamily="34" charset="0"/>
            </a:endParaRPr>
          </a:p>
          <a:p>
            <a:pPr marL="914400" lvl="1" indent="-457200">
              <a:buFont typeface="Arial" panose="020B0604020202020204" pitchFamily="34" charset="0"/>
              <a:buChar char="•"/>
            </a:pPr>
            <a:r>
              <a:rPr lang="ro-RO" sz="2000" dirty="0" smtClean="0">
                <a:solidFill>
                  <a:srgbClr val="000000"/>
                </a:solidFill>
                <a:latin typeface="Arial" panose="020B0604020202020204" pitchFamily="34" charset="0"/>
              </a:rPr>
              <a:t>Bremsstrahlung source driven by laser produced ultrarelativistic electron </a:t>
            </a:r>
            <a:r>
              <a:rPr lang="ro-RO" sz="2000" dirty="0" err="1" smtClean="0">
                <a:solidFill>
                  <a:srgbClr val="000000"/>
                </a:solidFill>
                <a:latin typeface="Arial" panose="020B0604020202020204" pitchFamily="34" charset="0"/>
              </a:rPr>
              <a:t>bunches</a:t>
            </a:r>
            <a:endParaRPr lang="ro-RO" sz="2000"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1220384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21" y="1143721"/>
            <a:ext cx="4291200" cy="550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0" name="AutoShape 2"/>
          <p:cNvSpPr>
            <a:spLocks noChangeArrowheads="1"/>
          </p:cNvSpPr>
          <p:nvPr/>
        </p:nvSpPr>
        <p:spPr bwMode="auto">
          <a:xfrm>
            <a:off x="5110561" y="1411561"/>
            <a:ext cx="4114080" cy="600480"/>
          </a:xfrm>
          <a:custGeom>
            <a:avLst/>
            <a:gdLst>
              <a:gd name="G0" fmla="*/ 12600 1 2"/>
              <a:gd name="G1" fmla="*/ 1842 1 2"/>
              <a:gd name="G2" fmla="+- 1842 0 0"/>
              <a:gd name="G3" fmla="+- 12600 0 0"/>
            </a:gdLst>
            <a:ahLst/>
            <a:cxnLst>
              <a:cxn ang="0">
                <a:pos x="r" y="vc"/>
              </a:cxn>
              <a:cxn ang="5400000">
                <a:pos x="hc" y="b"/>
              </a:cxn>
              <a:cxn ang="10800000">
                <a:pos x="l" y="vc"/>
              </a:cxn>
              <a:cxn ang="16200000">
                <a:pos x="hc" y="t"/>
              </a:cxn>
            </a:cxnLst>
            <a:rect l="0" t="0" r="0" b="0"/>
            <a:pathLst>
              <a:path>
                <a:moveTo>
                  <a:pt x="0" y="0"/>
                </a:moveTo>
                <a:lnTo>
                  <a:pt x="12600" y="0"/>
                </a:lnTo>
                <a:lnTo>
                  <a:pt x="12600" y="1842"/>
                </a:lnTo>
                <a:lnTo>
                  <a:pt x="0" y="184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814">
                <a:ea typeface="ＭＳ Ｐゴシック" panose="020B0600070205080204" pitchFamily="34" charset="-128"/>
              </a:rPr>
              <a:t>Combined laser-gamma </a:t>
            </a:r>
          </a:p>
          <a:p>
            <a:pPr>
              <a:lnSpc>
                <a:spcPct val="100000"/>
              </a:lnSpc>
            </a:pPr>
            <a:r>
              <a:rPr lang="en-US" altLang="en-US" sz="1814">
                <a:ea typeface="ＭＳ Ｐゴシック" panose="020B0600070205080204" pitchFamily="34" charset="-128"/>
              </a:rPr>
              <a:t>Experiments standard set-up</a:t>
            </a:r>
          </a:p>
        </p:txBody>
      </p:sp>
      <p:sp>
        <p:nvSpPr>
          <p:cNvPr id="22531" name="AutoShape 3"/>
          <p:cNvSpPr>
            <a:spLocks noChangeArrowheads="1"/>
          </p:cNvSpPr>
          <p:nvPr/>
        </p:nvSpPr>
        <p:spPr bwMode="auto">
          <a:xfrm>
            <a:off x="5110561" y="2995561"/>
            <a:ext cx="4114080" cy="600480"/>
          </a:xfrm>
          <a:custGeom>
            <a:avLst/>
            <a:gdLst>
              <a:gd name="G0" fmla="*/ 12600 1 2"/>
              <a:gd name="G1" fmla="*/ 1842 1 2"/>
              <a:gd name="G2" fmla="+- 1842 0 0"/>
              <a:gd name="G3" fmla="+- 12600 0 0"/>
            </a:gdLst>
            <a:ahLst/>
            <a:cxnLst>
              <a:cxn ang="0">
                <a:pos x="r" y="vc"/>
              </a:cxn>
              <a:cxn ang="5400000">
                <a:pos x="hc" y="b"/>
              </a:cxn>
              <a:cxn ang="10800000">
                <a:pos x="l" y="vc"/>
              </a:cxn>
              <a:cxn ang="16200000">
                <a:pos x="hc" y="t"/>
              </a:cxn>
            </a:cxnLst>
            <a:rect l="0" t="0" r="0" b="0"/>
            <a:pathLst>
              <a:path>
                <a:moveTo>
                  <a:pt x="0" y="0"/>
                </a:moveTo>
                <a:lnTo>
                  <a:pt x="12600" y="0"/>
                </a:lnTo>
                <a:lnTo>
                  <a:pt x="12600" y="1842"/>
                </a:lnTo>
                <a:lnTo>
                  <a:pt x="0" y="184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814">
                <a:ea typeface="ＭＳ Ｐゴシック" panose="020B0600070205080204" pitchFamily="34" charset="-128"/>
              </a:rPr>
              <a:t>Combined laser-gamma</a:t>
            </a:r>
          </a:p>
          <a:p>
            <a:pPr>
              <a:lnSpc>
                <a:spcPct val="100000"/>
              </a:lnSpc>
            </a:pPr>
            <a:r>
              <a:rPr lang="en-US" altLang="en-US" sz="1814">
                <a:ea typeface="ＭＳ Ｐゴシック" panose="020B0600070205080204" pitchFamily="34" charset="-128"/>
              </a:rPr>
              <a:t>Nonlinear backscattering set-up</a:t>
            </a:r>
          </a:p>
        </p:txBody>
      </p:sp>
      <p:sp>
        <p:nvSpPr>
          <p:cNvPr id="22532" name="AutoShape 4"/>
          <p:cNvSpPr>
            <a:spLocks noChangeArrowheads="1"/>
          </p:cNvSpPr>
          <p:nvPr/>
        </p:nvSpPr>
        <p:spPr bwMode="auto">
          <a:xfrm>
            <a:off x="5110561" y="5299561"/>
            <a:ext cx="4114080" cy="600480"/>
          </a:xfrm>
          <a:custGeom>
            <a:avLst/>
            <a:gdLst>
              <a:gd name="G0" fmla="*/ 12600 1 2"/>
              <a:gd name="G1" fmla="*/ 1842 1 2"/>
              <a:gd name="G2" fmla="+- 1842 0 0"/>
              <a:gd name="G3" fmla="+- 12600 0 0"/>
            </a:gdLst>
            <a:ahLst/>
            <a:cxnLst>
              <a:cxn ang="0">
                <a:pos x="r" y="vc"/>
              </a:cxn>
              <a:cxn ang="5400000">
                <a:pos x="hc" y="b"/>
              </a:cxn>
              <a:cxn ang="10800000">
                <a:pos x="l" y="vc"/>
              </a:cxn>
              <a:cxn ang="16200000">
                <a:pos x="hc" y="t"/>
              </a:cxn>
            </a:cxnLst>
            <a:rect l="0" t="0" r="0" b="0"/>
            <a:pathLst>
              <a:path>
                <a:moveTo>
                  <a:pt x="0" y="0"/>
                </a:moveTo>
                <a:lnTo>
                  <a:pt x="12600" y="0"/>
                </a:lnTo>
                <a:lnTo>
                  <a:pt x="12600" y="1842"/>
                </a:lnTo>
                <a:lnTo>
                  <a:pt x="0" y="184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814">
                <a:ea typeface="ＭＳ Ｐゴシック" panose="020B0600070205080204" pitchFamily="34" charset="-128"/>
              </a:rPr>
              <a:t>Laser-only </a:t>
            </a:r>
          </a:p>
          <a:p>
            <a:pPr>
              <a:lnSpc>
                <a:spcPct val="100000"/>
              </a:lnSpc>
            </a:pPr>
            <a:r>
              <a:rPr lang="en-US" altLang="en-US" sz="1814">
                <a:ea typeface="ＭＳ Ｐゴシック" panose="020B0600070205080204" pitchFamily="34" charset="-128"/>
              </a:rPr>
              <a:t>Nonlinear backscattering set-up</a:t>
            </a:r>
          </a:p>
        </p:txBody>
      </p:sp>
      <p:sp>
        <p:nvSpPr>
          <p:cNvPr id="22533" name="AutoShape 5"/>
          <p:cNvSpPr>
            <a:spLocks noChangeArrowheads="1"/>
          </p:cNvSpPr>
          <p:nvPr/>
        </p:nvSpPr>
        <p:spPr bwMode="auto">
          <a:xfrm>
            <a:off x="1143360" y="229321"/>
            <a:ext cx="4343040" cy="429120"/>
          </a:xfrm>
          <a:custGeom>
            <a:avLst/>
            <a:gdLst>
              <a:gd name="G0" fmla="*/ 13300 1 2"/>
              <a:gd name="G1" fmla="*/ 1317 1 2"/>
              <a:gd name="G2" fmla="+- 1317 0 0"/>
              <a:gd name="G3" fmla="+- 13300 0 0"/>
            </a:gdLst>
            <a:ahLst/>
            <a:cxnLst>
              <a:cxn ang="0">
                <a:pos x="r" y="vc"/>
              </a:cxn>
              <a:cxn ang="5400000">
                <a:pos x="hc" y="b"/>
              </a:cxn>
              <a:cxn ang="10800000">
                <a:pos x="l" y="vc"/>
              </a:cxn>
              <a:cxn ang="16200000">
                <a:pos x="hc" y="t"/>
              </a:cxn>
            </a:cxnLst>
            <a:rect l="0" t="0" r="0" b="0"/>
            <a:pathLst>
              <a:path>
                <a:moveTo>
                  <a:pt x="0" y="0"/>
                </a:moveTo>
                <a:lnTo>
                  <a:pt x="13300" y="0"/>
                </a:lnTo>
                <a:lnTo>
                  <a:pt x="13300" y="1317"/>
                </a:lnTo>
                <a:lnTo>
                  <a:pt x="0" y="1317"/>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60085"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2177">
                <a:ea typeface="ＭＳ Ｐゴシック" panose="020B0600070205080204" pitchFamily="34" charset="-128"/>
              </a:rPr>
              <a:t>Experiments at E7</a:t>
            </a:r>
          </a:p>
        </p:txBody>
      </p:sp>
      <p:sp>
        <p:nvSpPr>
          <p:cNvPr id="22534" name="AutoShape 6"/>
          <p:cNvSpPr>
            <a:spLocks noChangeArrowheads="1"/>
          </p:cNvSpPr>
          <p:nvPr/>
        </p:nvSpPr>
        <p:spPr bwMode="auto">
          <a:xfrm>
            <a:off x="1828801" y="1829160"/>
            <a:ext cx="1141920" cy="489600"/>
          </a:xfrm>
          <a:custGeom>
            <a:avLst/>
            <a:gdLst>
              <a:gd name="G0" fmla="*/ 3500 1 2"/>
              <a:gd name="G1" fmla="*/ 1502 1 2"/>
              <a:gd name="G2" fmla="+- 1502 0 0"/>
              <a:gd name="G3" fmla="+- 3500 0 0"/>
            </a:gdLst>
            <a:ahLst/>
            <a:cxnLst>
              <a:cxn ang="0">
                <a:pos x="r" y="vc"/>
              </a:cxn>
              <a:cxn ang="5400000">
                <a:pos x="hc" y="b"/>
              </a:cxn>
              <a:cxn ang="10800000">
                <a:pos x="l" y="vc"/>
              </a:cxn>
              <a:cxn ang="16200000">
                <a:pos x="hc" y="t"/>
              </a:cxn>
            </a:cxnLst>
            <a:rect l="0" t="0" r="0" b="0"/>
            <a:pathLst>
              <a:path>
                <a:moveTo>
                  <a:pt x="0" y="0"/>
                </a:moveTo>
                <a:lnTo>
                  <a:pt x="3500" y="0"/>
                </a:lnTo>
                <a:lnTo>
                  <a:pt x="3500" y="1502"/>
                </a:lnTo>
                <a:lnTo>
                  <a:pt x="0" y="150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Interaction</a:t>
            </a:r>
          </a:p>
          <a:p>
            <a:pPr>
              <a:lnSpc>
                <a:spcPct val="100000"/>
              </a:lnSpc>
            </a:pPr>
            <a:r>
              <a:rPr lang="en-US" altLang="en-US" sz="1270">
                <a:ea typeface="ＭＳ Ｐゴシック" panose="020B0600070205080204" pitchFamily="34" charset="-128"/>
              </a:rPr>
              <a:t>point</a:t>
            </a:r>
          </a:p>
        </p:txBody>
      </p:sp>
      <p:sp>
        <p:nvSpPr>
          <p:cNvPr id="22535" name="AutoShape 7"/>
          <p:cNvSpPr>
            <a:spLocks noChangeArrowheads="1"/>
          </p:cNvSpPr>
          <p:nvPr/>
        </p:nvSpPr>
        <p:spPr bwMode="auto">
          <a:xfrm>
            <a:off x="496801" y="2010600"/>
            <a:ext cx="1141920" cy="489600"/>
          </a:xfrm>
          <a:custGeom>
            <a:avLst/>
            <a:gdLst>
              <a:gd name="G0" fmla="*/ 3500 1 2"/>
              <a:gd name="G1" fmla="*/ 1502 1 2"/>
              <a:gd name="G2" fmla="+- 1502 0 0"/>
              <a:gd name="G3" fmla="+- 3500 0 0"/>
            </a:gdLst>
            <a:ahLst/>
            <a:cxnLst>
              <a:cxn ang="0">
                <a:pos x="r" y="vc"/>
              </a:cxn>
              <a:cxn ang="5400000">
                <a:pos x="hc" y="b"/>
              </a:cxn>
              <a:cxn ang="10800000">
                <a:pos x="l" y="vc"/>
              </a:cxn>
              <a:cxn ang="16200000">
                <a:pos x="hc" y="t"/>
              </a:cxn>
            </a:cxnLst>
            <a:rect l="0" t="0" r="0" b="0"/>
            <a:pathLst>
              <a:path>
                <a:moveTo>
                  <a:pt x="0" y="0"/>
                </a:moveTo>
                <a:lnTo>
                  <a:pt x="3500" y="0"/>
                </a:lnTo>
                <a:lnTo>
                  <a:pt x="3500" y="1502"/>
                </a:lnTo>
                <a:lnTo>
                  <a:pt x="0" y="150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Focusing mirror</a:t>
            </a:r>
          </a:p>
        </p:txBody>
      </p:sp>
      <p:sp>
        <p:nvSpPr>
          <p:cNvPr id="22536" name="AutoShape 8"/>
          <p:cNvSpPr>
            <a:spLocks noChangeArrowheads="1"/>
          </p:cNvSpPr>
          <p:nvPr/>
        </p:nvSpPr>
        <p:spPr bwMode="auto">
          <a:xfrm>
            <a:off x="4132801" y="1829160"/>
            <a:ext cx="1141920" cy="489600"/>
          </a:xfrm>
          <a:custGeom>
            <a:avLst/>
            <a:gdLst>
              <a:gd name="G0" fmla="*/ 3500 1 2"/>
              <a:gd name="G1" fmla="*/ 1502 1 2"/>
              <a:gd name="G2" fmla="+- 1502 0 0"/>
              <a:gd name="G3" fmla="+- 3500 0 0"/>
            </a:gdLst>
            <a:ahLst/>
            <a:cxnLst>
              <a:cxn ang="0">
                <a:pos x="r" y="vc"/>
              </a:cxn>
              <a:cxn ang="5400000">
                <a:pos x="hc" y="b"/>
              </a:cxn>
              <a:cxn ang="10800000">
                <a:pos x="l" y="vc"/>
              </a:cxn>
              <a:cxn ang="16200000">
                <a:pos x="hc" y="t"/>
              </a:cxn>
            </a:cxnLst>
            <a:rect l="0" t="0" r="0" b="0"/>
            <a:pathLst>
              <a:path>
                <a:moveTo>
                  <a:pt x="0" y="0"/>
                </a:moveTo>
                <a:lnTo>
                  <a:pt x="3500" y="0"/>
                </a:lnTo>
                <a:lnTo>
                  <a:pt x="3500" y="1502"/>
                </a:lnTo>
                <a:lnTo>
                  <a:pt x="0" y="150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e-/gamma from GBS</a:t>
            </a:r>
          </a:p>
        </p:txBody>
      </p:sp>
      <p:sp>
        <p:nvSpPr>
          <p:cNvPr id="22537" name="AutoShape 9"/>
          <p:cNvSpPr>
            <a:spLocks noChangeArrowheads="1"/>
          </p:cNvSpPr>
          <p:nvPr/>
        </p:nvSpPr>
        <p:spPr bwMode="auto">
          <a:xfrm>
            <a:off x="3271680" y="888841"/>
            <a:ext cx="1370880" cy="290880"/>
          </a:xfrm>
          <a:custGeom>
            <a:avLst/>
            <a:gdLst>
              <a:gd name="G0" fmla="*/ 4200 1 2"/>
              <a:gd name="G1" fmla="*/ 890 1 2"/>
              <a:gd name="G2" fmla="+- 890 0 0"/>
              <a:gd name="G3" fmla="+- 4200 0 0"/>
            </a:gdLst>
            <a:ahLst/>
            <a:cxnLst>
              <a:cxn ang="0">
                <a:pos x="r" y="vc"/>
              </a:cxn>
              <a:cxn ang="5400000">
                <a:pos x="hc" y="b"/>
              </a:cxn>
              <a:cxn ang="10800000">
                <a:pos x="l" y="vc"/>
              </a:cxn>
              <a:cxn ang="16200000">
                <a:pos x="hc" y="t"/>
              </a:cxn>
            </a:cxnLst>
            <a:rect l="0" t="0" r="0" b="0"/>
            <a:pathLst>
              <a:path>
                <a:moveTo>
                  <a:pt x="0" y="0"/>
                </a:moveTo>
                <a:lnTo>
                  <a:pt x="4200" y="0"/>
                </a:lnTo>
                <a:lnTo>
                  <a:pt x="4200" y="890"/>
                </a:lnTo>
                <a:lnTo>
                  <a:pt x="0" y="89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Laser pulse</a:t>
            </a:r>
          </a:p>
        </p:txBody>
      </p:sp>
      <p:sp>
        <p:nvSpPr>
          <p:cNvPr id="22538" name="AutoShape 10"/>
          <p:cNvSpPr>
            <a:spLocks noChangeArrowheads="1"/>
          </p:cNvSpPr>
          <p:nvPr/>
        </p:nvSpPr>
        <p:spPr bwMode="auto">
          <a:xfrm>
            <a:off x="535680" y="852841"/>
            <a:ext cx="1370880" cy="290880"/>
          </a:xfrm>
          <a:custGeom>
            <a:avLst/>
            <a:gdLst>
              <a:gd name="G0" fmla="*/ 4200 1 2"/>
              <a:gd name="G1" fmla="*/ 890 1 2"/>
              <a:gd name="G2" fmla="+- 890 0 0"/>
              <a:gd name="G3" fmla="+- 4200 0 0"/>
            </a:gdLst>
            <a:ahLst/>
            <a:cxnLst>
              <a:cxn ang="0">
                <a:pos x="r" y="vc"/>
              </a:cxn>
              <a:cxn ang="5400000">
                <a:pos x="hc" y="b"/>
              </a:cxn>
              <a:cxn ang="10800000">
                <a:pos x="l" y="vc"/>
              </a:cxn>
              <a:cxn ang="16200000">
                <a:pos x="hc" y="t"/>
              </a:cxn>
            </a:cxnLst>
            <a:rect l="0" t="0" r="0" b="0"/>
            <a:pathLst>
              <a:path>
                <a:moveTo>
                  <a:pt x="0" y="0"/>
                </a:moveTo>
                <a:lnTo>
                  <a:pt x="4200" y="0"/>
                </a:lnTo>
                <a:lnTo>
                  <a:pt x="4200" y="890"/>
                </a:lnTo>
                <a:lnTo>
                  <a:pt x="0" y="89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Laser pulse</a:t>
            </a:r>
          </a:p>
        </p:txBody>
      </p:sp>
      <p:sp>
        <p:nvSpPr>
          <p:cNvPr id="22539" name="AutoShape 11"/>
          <p:cNvSpPr>
            <a:spLocks noChangeArrowheads="1"/>
          </p:cNvSpPr>
          <p:nvPr/>
        </p:nvSpPr>
        <p:spPr bwMode="auto">
          <a:xfrm>
            <a:off x="3991680" y="6360841"/>
            <a:ext cx="1370880" cy="290880"/>
          </a:xfrm>
          <a:custGeom>
            <a:avLst/>
            <a:gdLst>
              <a:gd name="G0" fmla="*/ 4200 1 2"/>
              <a:gd name="G1" fmla="*/ 890 1 2"/>
              <a:gd name="G2" fmla="+- 890 0 0"/>
              <a:gd name="G3" fmla="+- 4200 0 0"/>
            </a:gdLst>
            <a:ahLst/>
            <a:cxnLst>
              <a:cxn ang="0">
                <a:pos x="r" y="vc"/>
              </a:cxn>
              <a:cxn ang="5400000">
                <a:pos x="hc" y="b"/>
              </a:cxn>
              <a:cxn ang="10800000">
                <a:pos x="l" y="vc"/>
              </a:cxn>
              <a:cxn ang="16200000">
                <a:pos x="hc" y="t"/>
              </a:cxn>
            </a:cxnLst>
            <a:rect l="0" t="0" r="0" b="0"/>
            <a:pathLst>
              <a:path>
                <a:moveTo>
                  <a:pt x="0" y="0"/>
                </a:moveTo>
                <a:lnTo>
                  <a:pt x="4200" y="0"/>
                </a:lnTo>
                <a:lnTo>
                  <a:pt x="4200" y="890"/>
                </a:lnTo>
                <a:lnTo>
                  <a:pt x="0" y="89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Plasma mirror</a:t>
            </a:r>
          </a:p>
        </p:txBody>
      </p:sp>
      <p:sp>
        <p:nvSpPr>
          <p:cNvPr id="22540" name="AutoShape 12"/>
          <p:cNvSpPr>
            <a:spLocks noChangeArrowheads="1"/>
          </p:cNvSpPr>
          <p:nvPr/>
        </p:nvSpPr>
        <p:spPr bwMode="auto">
          <a:xfrm>
            <a:off x="2551680" y="6468841"/>
            <a:ext cx="1370880" cy="290880"/>
          </a:xfrm>
          <a:custGeom>
            <a:avLst/>
            <a:gdLst>
              <a:gd name="G0" fmla="*/ 4200 1 2"/>
              <a:gd name="G1" fmla="*/ 890 1 2"/>
              <a:gd name="G2" fmla="+- 890 0 0"/>
              <a:gd name="G3" fmla="+- 4200 0 0"/>
            </a:gdLst>
            <a:ahLst/>
            <a:cxnLst>
              <a:cxn ang="0">
                <a:pos x="r" y="vc"/>
              </a:cxn>
              <a:cxn ang="5400000">
                <a:pos x="hc" y="b"/>
              </a:cxn>
              <a:cxn ang="10800000">
                <a:pos x="l" y="vc"/>
              </a:cxn>
              <a:cxn ang="16200000">
                <a:pos x="hc" y="t"/>
              </a:cxn>
            </a:cxnLst>
            <a:rect l="0" t="0" r="0" b="0"/>
            <a:pathLst>
              <a:path>
                <a:moveTo>
                  <a:pt x="0" y="0"/>
                </a:moveTo>
                <a:lnTo>
                  <a:pt x="4200" y="0"/>
                </a:lnTo>
                <a:lnTo>
                  <a:pt x="4200" y="890"/>
                </a:lnTo>
                <a:lnTo>
                  <a:pt x="0" y="89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Gas jet</a:t>
            </a:r>
          </a:p>
        </p:txBody>
      </p:sp>
      <p:sp>
        <p:nvSpPr>
          <p:cNvPr id="22541" name="AutoShape 13"/>
          <p:cNvSpPr>
            <a:spLocks noChangeArrowheads="1"/>
          </p:cNvSpPr>
          <p:nvPr/>
        </p:nvSpPr>
        <p:spPr bwMode="auto">
          <a:xfrm>
            <a:off x="4132801" y="3233161"/>
            <a:ext cx="1141920" cy="489600"/>
          </a:xfrm>
          <a:custGeom>
            <a:avLst/>
            <a:gdLst>
              <a:gd name="G0" fmla="*/ 3500 1 2"/>
              <a:gd name="G1" fmla="*/ 1502 1 2"/>
              <a:gd name="G2" fmla="+- 1502 0 0"/>
              <a:gd name="G3" fmla="+- 3500 0 0"/>
            </a:gdLst>
            <a:ahLst/>
            <a:cxnLst>
              <a:cxn ang="0">
                <a:pos x="r" y="vc"/>
              </a:cxn>
              <a:cxn ang="5400000">
                <a:pos x="hc" y="b"/>
              </a:cxn>
              <a:cxn ang="10800000">
                <a:pos x="l" y="vc"/>
              </a:cxn>
              <a:cxn ang="16200000">
                <a:pos x="hc" y="t"/>
              </a:cxn>
            </a:cxnLst>
            <a:rect l="0" t="0" r="0" b="0"/>
            <a:pathLst>
              <a:path>
                <a:moveTo>
                  <a:pt x="0" y="0"/>
                </a:moveTo>
                <a:lnTo>
                  <a:pt x="3500" y="0"/>
                </a:lnTo>
                <a:lnTo>
                  <a:pt x="3500" y="1502"/>
                </a:lnTo>
                <a:lnTo>
                  <a:pt x="0" y="150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e- from GBS</a:t>
            </a:r>
          </a:p>
        </p:txBody>
      </p:sp>
      <p:sp>
        <p:nvSpPr>
          <p:cNvPr id="22542" name="AutoShape 14"/>
          <p:cNvSpPr>
            <a:spLocks noChangeArrowheads="1"/>
          </p:cNvSpPr>
          <p:nvPr/>
        </p:nvSpPr>
        <p:spPr bwMode="auto">
          <a:xfrm>
            <a:off x="2910241" y="5502601"/>
            <a:ext cx="1141920" cy="489600"/>
          </a:xfrm>
          <a:custGeom>
            <a:avLst/>
            <a:gdLst>
              <a:gd name="G0" fmla="*/ 3500 1 2"/>
              <a:gd name="G1" fmla="*/ 1502 1 2"/>
              <a:gd name="G2" fmla="+- 1502 0 0"/>
              <a:gd name="G3" fmla="+- 3500 0 0"/>
            </a:gdLst>
            <a:ahLst/>
            <a:cxnLst>
              <a:cxn ang="0">
                <a:pos x="r" y="vc"/>
              </a:cxn>
              <a:cxn ang="5400000">
                <a:pos x="hc" y="b"/>
              </a:cxn>
              <a:cxn ang="10800000">
                <a:pos x="l" y="vc"/>
              </a:cxn>
              <a:cxn ang="16200000">
                <a:pos x="hc" y="t"/>
              </a:cxn>
            </a:cxnLst>
            <a:rect l="0" t="0" r="0" b="0"/>
            <a:pathLst>
              <a:path>
                <a:moveTo>
                  <a:pt x="0" y="0"/>
                </a:moveTo>
                <a:lnTo>
                  <a:pt x="3500" y="0"/>
                </a:lnTo>
                <a:lnTo>
                  <a:pt x="3500" y="1502"/>
                </a:lnTo>
                <a:lnTo>
                  <a:pt x="0" y="150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1922"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270">
                <a:ea typeface="ＭＳ Ｐゴシック" panose="020B0600070205080204" pitchFamily="34" charset="-128"/>
              </a:rPr>
              <a:t>e- from LWA</a:t>
            </a:r>
          </a:p>
        </p:txBody>
      </p:sp>
      <p:sp>
        <p:nvSpPr>
          <p:cNvPr id="22543" name="Text Box 15"/>
          <p:cNvSpPr txBox="1">
            <a:spLocks noChangeArrowheads="1"/>
          </p:cNvSpPr>
          <p:nvPr/>
        </p:nvSpPr>
        <p:spPr bwMode="auto">
          <a:xfrm>
            <a:off x="5307840" y="6470281"/>
            <a:ext cx="4561920" cy="31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219" rIns="81638" bIns="40819"/>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9pPr>
          </a:lstStyle>
          <a:p>
            <a:r>
              <a:rPr lang="en-US" altLang="en-US" b="1" u="sng">
                <a:solidFill>
                  <a:srgbClr val="008000"/>
                </a:solidFill>
              </a:rPr>
              <a:t>ELI-NP Workshop 2013 / K. Homma</a:t>
            </a:r>
          </a:p>
        </p:txBody>
      </p:sp>
    </p:spTree>
    <p:extLst>
      <p:ext uri="{BB962C8B-B14F-4D97-AF65-F5344CB8AC3E}">
        <p14:creationId xmlns:p14="http://schemas.microsoft.com/office/powerpoint/2010/main" val="4148779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1"/>
          <p:cNvSpPr>
            <a:spLocks noChangeArrowheads="1"/>
          </p:cNvSpPr>
          <p:nvPr/>
        </p:nvSpPr>
        <p:spPr bwMode="auto">
          <a:xfrm>
            <a:off x="6552001" y="6242761"/>
            <a:ext cx="2134080" cy="45648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54" name="Text Box 2"/>
          <p:cNvSpPr txBox="1">
            <a:spLocks noChangeArrowheads="1"/>
          </p:cNvSpPr>
          <p:nvPr/>
        </p:nvSpPr>
        <p:spPr bwMode="auto">
          <a:xfrm>
            <a:off x="1143360" y="229321"/>
            <a:ext cx="7315200" cy="7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60085" rIns="81638" bIns="40819"/>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2177"/>
              <a:t>Experiments at E7: Nonlinear Scattering as extension method for the gamma range at ELI-NP</a:t>
            </a: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81" y="1737001"/>
            <a:ext cx="4416480" cy="352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Text Box 4"/>
          <p:cNvSpPr txBox="1">
            <a:spLocks noChangeArrowheads="1"/>
          </p:cNvSpPr>
          <p:nvPr/>
        </p:nvSpPr>
        <p:spPr bwMode="auto">
          <a:xfrm>
            <a:off x="398881" y="5583241"/>
            <a:ext cx="4343040" cy="601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1814"/>
              <a:t>Focal distance correlation with the peak power in focus</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521" y="1613321"/>
            <a:ext cx="4114080" cy="365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8" name="Text Box 6"/>
          <p:cNvSpPr txBox="1">
            <a:spLocks noChangeArrowheads="1"/>
          </p:cNvSpPr>
          <p:nvPr/>
        </p:nvSpPr>
        <p:spPr bwMode="auto">
          <a:xfrm>
            <a:off x="5185441" y="5341321"/>
            <a:ext cx="3657600" cy="1357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9pPr>
          </a:lstStyle>
          <a:p>
            <a:pPr algn="just">
              <a:buClrTx/>
              <a:buFontTx/>
              <a:buNone/>
            </a:pPr>
            <a:r>
              <a:rPr lang="en-US" altLang="en-US" dirty="0">
                <a:cs typeface="DejaVu Sans" panose="020B0603030804020204" pitchFamily="34" charset="0"/>
              </a:rPr>
              <a:t>The spectrum of the normalized total scattered radiation for a=65.9. (</a:t>
            </a:r>
            <a:r>
              <a:rPr lang="en-US" altLang="en-US" dirty="0" err="1">
                <a:cs typeface="DejaVu Sans" panose="020B0603030804020204" pitchFamily="34" charset="0"/>
              </a:rPr>
              <a:t>I</a:t>
            </a:r>
            <a:r>
              <a:rPr lang="en-US" altLang="en-US" baseline="-28000" dirty="0" err="1">
                <a:cs typeface="DejaVu Sans" panose="020B0603030804020204" pitchFamily="34" charset="0"/>
              </a:rPr>
              <a:t>j</a:t>
            </a:r>
            <a:r>
              <a:rPr lang="en-US" altLang="en-US" dirty="0">
                <a:cs typeface="DejaVu Sans" panose="020B0603030804020204" pitchFamily="34" charset="0"/>
              </a:rPr>
              <a:t> is the intensity of the </a:t>
            </a:r>
            <a:r>
              <a:rPr lang="en-US" altLang="en-US" dirty="0" err="1">
                <a:cs typeface="DejaVu Sans" panose="020B0603030804020204" pitchFamily="34" charset="0"/>
              </a:rPr>
              <a:t>j</a:t>
            </a:r>
            <a:r>
              <a:rPr lang="en-US" altLang="en-US" baseline="28000" dirty="0" err="1">
                <a:cs typeface="DejaVu Sans" panose="020B0603030804020204" pitchFamily="34" charset="0"/>
              </a:rPr>
              <a:t>th</a:t>
            </a:r>
            <a:r>
              <a:rPr lang="en-US" altLang="en-US" dirty="0">
                <a:cs typeface="DejaVu Sans" panose="020B0603030804020204" pitchFamily="34" charset="0"/>
              </a:rPr>
              <a:t> harmonic radiation</a:t>
            </a:r>
            <a:r>
              <a:rPr lang="en-US" altLang="en-US" dirty="0" smtClean="0">
                <a:cs typeface="DejaVu Sans" panose="020B0603030804020204" pitchFamily="34" charset="0"/>
              </a:rPr>
              <a:t>).</a:t>
            </a:r>
            <a:endParaRPr lang="ro-RO" altLang="en-US" dirty="0" smtClean="0">
              <a:cs typeface="DejaVu Sans" panose="020B0603030804020204" pitchFamily="34" charset="0"/>
            </a:endParaRPr>
          </a:p>
          <a:p>
            <a:pPr algn="just">
              <a:buClrTx/>
              <a:buFontTx/>
              <a:buNone/>
            </a:pPr>
            <a:r>
              <a:rPr lang="ro-RO" altLang="en-US" sz="1600" dirty="0" smtClean="0">
                <a:cs typeface="DejaVu Sans" panose="020B0603030804020204" pitchFamily="34" charset="0"/>
              </a:rPr>
              <a:t>Ionel, Ursescu, LPB2014</a:t>
            </a:r>
            <a:r>
              <a:rPr lang="en-US" altLang="en-US" sz="1600" dirty="0" smtClean="0">
                <a:cs typeface="DejaVu Sans" panose="020B0603030804020204" pitchFamily="34" charset="0"/>
              </a:rPr>
              <a:t> </a:t>
            </a:r>
            <a:endParaRPr lang="en-US" altLang="en-US" sz="1600" dirty="0">
              <a:cs typeface="DejaVu Sans" panose="020B0603030804020204" pitchFamily="34" charset="0"/>
            </a:endParaRPr>
          </a:p>
        </p:txBody>
      </p:sp>
      <p:sp>
        <p:nvSpPr>
          <p:cNvPr id="23559" name="Text Box 7"/>
          <p:cNvSpPr txBox="1">
            <a:spLocks noChangeArrowheads="1"/>
          </p:cNvSpPr>
          <p:nvPr/>
        </p:nvSpPr>
        <p:spPr bwMode="auto">
          <a:xfrm>
            <a:off x="456481" y="1483560"/>
            <a:ext cx="4343040" cy="34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1814"/>
              <a:t>How to reach peak power</a:t>
            </a:r>
          </a:p>
        </p:txBody>
      </p:sp>
      <p:sp>
        <p:nvSpPr>
          <p:cNvPr id="23560" name="Text Box 8"/>
          <p:cNvSpPr txBox="1">
            <a:spLocks noChangeArrowheads="1"/>
          </p:cNvSpPr>
          <p:nvPr/>
        </p:nvSpPr>
        <p:spPr bwMode="auto">
          <a:xfrm>
            <a:off x="5486401" y="1254601"/>
            <a:ext cx="3176640" cy="601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1814"/>
              <a:t>Harmonics in the gamma spectra to be seen</a:t>
            </a:r>
          </a:p>
        </p:txBody>
      </p:sp>
    </p:spTree>
    <p:extLst>
      <p:ext uri="{BB962C8B-B14F-4D97-AF65-F5344CB8AC3E}">
        <p14:creationId xmlns:p14="http://schemas.microsoft.com/office/powerpoint/2010/main" val="2000202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331641" y="-26999"/>
            <a:ext cx="7812360" cy="802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60085" rIns="81638" bIns="40819"/>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2400" dirty="0"/>
              <a:t>X-ray laser driven gamma source experiments proposal at ELI-NP</a:t>
            </a:r>
          </a:p>
        </p:txBody>
      </p:sp>
      <p:sp>
        <p:nvSpPr>
          <p:cNvPr id="24579" name="Text Box 3"/>
          <p:cNvSpPr txBox="1">
            <a:spLocks noChangeArrowheads="1"/>
          </p:cNvSpPr>
          <p:nvPr/>
        </p:nvSpPr>
        <p:spPr bwMode="auto">
          <a:xfrm>
            <a:off x="433170" y="805136"/>
            <a:ext cx="7205760" cy="926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1600" dirty="0" err="1" smtClean="0"/>
              <a:t>Banici</a:t>
            </a:r>
            <a:r>
              <a:rPr lang="ro-RO" altLang="en-US" sz="1600" dirty="0" smtClean="0"/>
              <a:t>,Ursescu</a:t>
            </a:r>
            <a:r>
              <a:rPr lang="en-US" altLang="en-US" sz="1600" dirty="0" smtClean="0"/>
              <a:t> </a:t>
            </a:r>
            <a:r>
              <a:rPr lang="en-US" altLang="en-US" sz="1600" i="1" dirty="0"/>
              <a:t>et al</a:t>
            </a:r>
            <a:r>
              <a:rPr lang="en-US" altLang="en-US" sz="1600" dirty="0"/>
              <a:t>, Optics Letters </a:t>
            </a:r>
            <a:r>
              <a:rPr lang="en-US" altLang="en-US" sz="1600" b="1" dirty="0"/>
              <a:t>2012</a:t>
            </a:r>
            <a:r>
              <a:rPr lang="en-US" altLang="en-US" sz="1600" dirty="0"/>
              <a:t>:</a:t>
            </a:r>
          </a:p>
          <a:p>
            <a:pPr>
              <a:buClrTx/>
              <a:buFontTx/>
              <a:buNone/>
            </a:pPr>
            <a:r>
              <a:rPr lang="en-US" altLang="en-US" sz="1600" dirty="0"/>
              <a:t>X-ray laser driven with 200mJ pump energy @13.9 nm and </a:t>
            </a:r>
            <a:r>
              <a:rPr lang="en-US" altLang="en-US" sz="1600" dirty="0" smtClean="0"/>
              <a:t>10Hz</a:t>
            </a:r>
            <a:endParaRPr lang="ro-RO" altLang="en-US" sz="1600" dirty="0" smtClean="0"/>
          </a:p>
          <a:p>
            <a:r>
              <a:rPr lang="ro-RO" altLang="en-US" sz="1600" dirty="0"/>
              <a:t>Cojocaru, Ursescu</a:t>
            </a:r>
            <a:r>
              <a:rPr lang="en-US" altLang="en-US" sz="1600" dirty="0"/>
              <a:t> </a:t>
            </a:r>
            <a:r>
              <a:rPr lang="en-US" altLang="en-US" sz="1600" i="1" dirty="0"/>
              <a:t>et al</a:t>
            </a:r>
            <a:r>
              <a:rPr lang="en-US" altLang="en-US" sz="1600" dirty="0"/>
              <a:t>, Optics Letters </a:t>
            </a:r>
            <a:r>
              <a:rPr lang="en-US" altLang="en-US" sz="1600" b="1" dirty="0"/>
              <a:t>201</a:t>
            </a:r>
            <a:r>
              <a:rPr lang="ro-RO" altLang="en-US" sz="1600" b="1" dirty="0"/>
              <a:t>4</a:t>
            </a:r>
            <a:endParaRPr lang="en-US" altLang="en-US" sz="1600" dirty="0"/>
          </a:p>
          <a:p>
            <a:pPr>
              <a:buClrTx/>
              <a:buFontTx/>
              <a:buNone/>
            </a:pPr>
            <a:endParaRPr lang="en-US" altLang="en-US" sz="1600" dirty="0"/>
          </a:p>
        </p:txBody>
      </p:sp>
      <p:sp>
        <p:nvSpPr>
          <p:cNvPr id="24580" name="Text Box 4"/>
          <p:cNvSpPr txBox="1">
            <a:spLocks noChangeArrowheads="1"/>
          </p:cNvSpPr>
          <p:nvPr/>
        </p:nvSpPr>
        <p:spPr bwMode="auto">
          <a:xfrm>
            <a:off x="277921" y="5028841"/>
            <a:ext cx="5028480" cy="601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1814"/>
              <a:t>Available 100Hz laser for ELI-NP gamma facility with at least 200mJ energy/pulse</a:t>
            </a:r>
          </a:p>
        </p:txBody>
      </p:sp>
      <p:sp>
        <p:nvSpPr>
          <p:cNvPr id="24581" name="Text Box 5"/>
          <p:cNvSpPr txBox="1">
            <a:spLocks noChangeArrowheads="1"/>
          </p:cNvSpPr>
          <p:nvPr/>
        </p:nvSpPr>
        <p:spPr bwMode="auto">
          <a:xfrm>
            <a:off x="277921" y="5846681"/>
            <a:ext cx="6171840" cy="85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1814" dirty="0"/>
              <a:t>J. Rocca group, Optics Letters </a:t>
            </a:r>
            <a:r>
              <a:rPr lang="en-US" altLang="en-US" sz="1814" b="1" dirty="0"/>
              <a:t>2012</a:t>
            </a:r>
            <a:r>
              <a:rPr lang="en-US" altLang="en-US" sz="1814" dirty="0"/>
              <a:t>:</a:t>
            </a:r>
          </a:p>
          <a:p>
            <a:pPr>
              <a:buClrTx/>
              <a:buFontTx/>
              <a:buNone/>
            </a:pPr>
            <a:r>
              <a:rPr lang="en-US" altLang="en-US" sz="1814" dirty="0"/>
              <a:t>Demonstrated 100Hz operation of an XRL driven with 1000mJ pump energy @13.9 nm and 10Hz</a:t>
            </a:r>
          </a:p>
        </p:txBody>
      </p:sp>
      <p:sp>
        <p:nvSpPr>
          <p:cNvPr id="24582" name="Text Box 6"/>
          <p:cNvSpPr txBox="1">
            <a:spLocks noChangeArrowheads="1"/>
          </p:cNvSpPr>
          <p:nvPr/>
        </p:nvSpPr>
        <p:spPr bwMode="auto">
          <a:xfrm>
            <a:off x="5365441" y="3657960"/>
            <a:ext cx="3886560" cy="85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187" rIns="81638" bIns="40819"/>
          <a:lstStyle>
            <a:lvl1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WenQuanYi Micro Hei" charset="0"/>
                <a:cs typeface="WenQuanYi Micro Hei" charset="0"/>
              </a:defRPr>
            </a:lvl9pPr>
          </a:lstStyle>
          <a:p>
            <a:pPr>
              <a:buClrTx/>
              <a:buFontTx/>
              <a:buNone/>
            </a:pPr>
            <a:r>
              <a:rPr lang="en-US" altLang="en-US" sz="1814" dirty="0"/>
              <a:t>On-going Laserlab3 experiment for 200mJ pumped 100Hz X-ray laser @ MBI, Germany (D. Ursescu) </a:t>
            </a:r>
          </a:p>
        </p:txBody>
      </p:sp>
      <p:pic>
        <p:nvPicPr>
          <p:cNvPr id="245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01" y="1555094"/>
            <a:ext cx="4669920" cy="3493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13086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274638"/>
            <a:ext cx="8228013" cy="633412"/>
          </a:xfrm>
          <a:ln/>
        </p:spPr>
        <p:txBody>
          <a:bodyPr vert="horz" wrap="square" lIns="91440" tIns="35202" rIns="91440" bIns="45720" numCol="1" anchor="ctr" anchorCtr="0" compatLnSpc="1">
            <a:prstTxWarp prst="textNoShape">
              <a:avLst/>
            </a:prstTxWarp>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400" dirty="0"/>
              <a:t>Specific technologies</a:t>
            </a:r>
          </a:p>
        </p:txBody>
      </p:sp>
      <p:sp>
        <p:nvSpPr>
          <p:cNvPr id="25602" name="Rectangle 2"/>
          <p:cNvSpPr>
            <a:spLocks noGrp="1" noChangeArrowheads="1"/>
          </p:cNvSpPr>
          <p:nvPr>
            <p:ph type="body" idx="4294967295"/>
          </p:nvPr>
        </p:nvSpPr>
        <p:spPr>
          <a:xfrm>
            <a:off x="708025" y="1604963"/>
            <a:ext cx="8435975" cy="3976687"/>
          </a:xfrm>
          <a:ln/>
        </p:spPr>
        <p:txBody>
          <a:bodyPr/>
          <a:lstStyle/>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smtClean="0"/>
              <a:t>Target </a:t>
            </a:r>
            <a:r>
              <a:rPr lang="en-US" altLang="en-US" sz="2000" dirty="0"/>
              <a:t>manipulation (gas target, solid target for bremsstrahlung generation)</a:t>
            </a:r>
          </a:p>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a:t>Beam manipulation (plasma mirrors, mirror shifting)</a:t>
            </a:r>
          </a:p>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a:t>Vacuum pipes </a:t>
            </a:r>
          </a:p>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a:t>Vacuum pumping</a:t>
            </a:r>
          </a:p>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a:t>Diagnostics of the beams at experimental areas (LBD?)</a:t>
            </a:r>
          </a:p>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a:t>Detection and data processing</a:t>
            </a:r>
          </a:p>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a:t>Beam dumps</a:t>
            </a:r>
          </a:p>
          <a:p>
            <a:pPr marL="391686" indent="-293764">
              <a:buSzPct val="45000"/>
              <a:buFont typeface="Wingdings" panose="05000000000000000000"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z="2000" dirty="0"/>
              <a:t>Logistics</a:t>
            </a:r>
          </a:p>
        </p:txBody>
      </p:sp>
    </p:spTree>
    <p:extLst>
      <p:ext uri="{BB962C8B-B14F-4D97-AF65-F5344CB8AC3E}">
        <p14:creationId xmlns:p14="http://schemas.microsoft.com/office/powerpoint/2010/main" val="2631160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915988" y="-14288"/>
            <a:ext cx="8228012" cy="627063"/>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ja-JP" altLang="en-US" sz="2400" dirty="0">
                <a:latin typeface="Arial" panose="020B0604020202020204" pitchFamily="34" charset="0"/>
                <a:cs typeface="Arial" panose="020B0604020202020204" pitchFamily="34" charset="0"/>
              </a:rPr>
              <a:t>Laser-electron </a:t>
            </a:r>
            <a:r>
              <a:rPr lang="ja-JP" altLang="en-US" sz="2400" dirty="0" smtClean="0">
                <a:latin typeface="Arial" panose="020B0604020202020204" pitchFamily="34" charset="0"/>
                <a:cs typeface="Arial" panose="020B0604020202020204" pitchFamily="34" charset="0"/>
              </a:rPr>
              <a:t>interaction</a:t>
            </a:r>
            <a:endParaRPr lang="ja-JP" altLang="en-US" sz="2400" dirty="0">
              <a:latin typeface="Arial" panose="020B0604020202020204" pitchFamily="34" charset="0"/>
              <a:cs typeface="Arial" panose="020B0604020202020204" pitchFamily="34" charset="0"/>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201" y="890280"/>
            <a:ext cx="4006080" cy="2845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161" y="3791881"/>
            <a:ext cx="4871520" cy="2387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1" y="4336201"/>
            <a:ext cx="2721600" cy="187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AutoShape 6"/>
          <p:cNvSpPr>
            <a:spLocks noChangeArrowheads="1"/>
          </p:cNvSpPr>
          <p:nvPr/>
        </p:nvSpPr>
        <p:spPr bwMode="auto">
          <a:xfrm>
            <a:off x="8429761" y="2086921"/>
            <a:ext cx="355680" cy="516960"/>
          </a:xfrm>
          <a:custGeom>
            <a:avLst/>
            <a:gdLst>
              <a:gd name="G0" fmla="*/ 1088 1 2"/>
              <a:gd name="G1" fmla="*/ 1582 1 2"/>
              <a:gd name="G2" fmla="+- 1582 0 0"/>
              <a:gd name="G3" fmla="+- 1088 0 0"/>
            </a:gdLst>
            <a:ahLst/>
            <a:cxnLst>
              <a:cxn ang="0">
                <a:pos x="r" y="vc"/>
              </a:cxn>
              <a:cxn ang="5400000">
                <a:pos x="hc" y="b"/>
              </a:cxn>
              <a:cxn ang="10800000">
                <a:pos x="l" y="vc"/>
              </a:cxn>
              <a:cxn ang="16200000">
                <a:pos x="hc" y="t"/>
              </a:cxn>
            </a:cxnLst>
            <a:rect l="0" t="0" r="0" b="0"/>
            <a:pathLst>
              <a:path>
                <a:moveTo>
                  <a:pt x="0" y="0"/>
                </a:moveTo>
                <a:lnTo>
                  <a:pt x="1088" y="0"/>
                </a:lnTo>
                <a:lnTo>
                  <a:pt x="1088" y="1582"/>
                </a:lnTo>
                <a:lnTo>
                  <a:pt x="0" y="158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p>
            <a:pPr>
              <a:lnSpc>
                <a:spcPct val="100000"/>
              </a:lnSpc>
            </a:pPr>
            <a:r>
              <a:rPr lang="en-US" altLang="en-US" sz="2540" b="1">
                <a:solidFill>
                  <a:srgbClr val="00FF00"/>
                </a:solidFill>
                <a:latin typeface="Symbol" panose="05050102010706020507" pitchFamily="18" charset="2"/>
                <a:ea typeface="ＭＳ Ｐゴシック" panose="020B0600070205080204" pitchFamily="34" charset="-128"/>
              </a:rPr>
              <a:t>g</a:t>
            </a:r>
          </a:p>
        </p:txBody>
      </p:sp>
      <p:sp>
        <p:nvSpPr>
          <p:cNvPr id="26631" name="AutoShape 7"/>
          <p:cNvSpPr>
            <a:spLocks noChangeArrowheads="1"/>
          </p:cNvSpPr>
          <p:nvPr/>
        </p:nvSpPr>
        <p:spPr bwMode="auto">
          <a:xfrm>
            <a:off x="6615361" y="5398921"/>
            <a:ext cx="2054880" cy="516960"/>
          </a:xfrm>
          <a:custGeom>
            <a:avLst/>
            <a:gdLst>
              <a:gd name="G0" fmla="*/ 6295 1 2"/>
              <a:gd name="G1" fmla="*/ 1582 1 2"/>
              <a:gd name="G2" fmla="+- 1582 0 0"/>
              <a:gd name="G3" fmla="+- 6295 0 0"/>
            </a:gdLst>
            <a:ahLst/>
            <a:cxnLst>
              <a:cxn ang="0">
                <a:pos x="r" y="vc"/>
              </a:cxn>
              <a:cxn ang="5400000">
                <a:pos x="hc" y="b"/>
              </a:cxn>
              <a:cxn ang="10800000">
                <a:pos x="l" y="vc"/>
              </a:cxn>
              <a:cxn ang="16200000">
                <a:pos x="hc" y="t"/>
              </a:cxn>
            </a:cxnLst>
            <a:rect l="0" t="0" r="0" b="0"/>
            <a:pathLst>
              <a:path>
                <a:moveTo>
                  <a:pt x="0" y="0"/>
                </a:moveTo>
                <a:lnTo>
                  <a:pt x="6295" y="0"/>
                </a:lnTo>
                <a:lnTo>
                  <a:pt x="6295" y="1582"/>
                </a:lnTo>
                <a:lnTo>
                  <a:pt x="0" y="158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lvl1pPr>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2540" b="1">
                <a:solidFill>
                  <a:srgbClr val="00FF00"/>
                </a:solidFill>
                <a:latin typeface="Symbol" panose="05050102010706020507" pitchFamily="18" charset="2"/>
                <a:ea typeface="ＭＳ Ｐゴシック" panose="020B0600070205080204" pitchFamily="34" charset="-128"/>
              </a:rPr>
              <a:t>g</a:t>
            </a:r>
            <a:r>
              <a:rPr lang="en-US" altLang="en-US" sz="2540" b="1">
                <a:solidFill>
                  <a:srgbClr val="00FF00"/>
                </a:solidFill>
                <a:ea typeface="ＭＳ Ｐゴシック" panose="020B0600070205080204" pitchFamily="34" charset="-128"/>
              </a:rPr>
              <a:t> detectors</a:t>
            </a:r>
          </a:p>
        </p:txBody>
      </p:sp>
      <p:pic>
        <p:nvPicPr>
          <p:cNvPr id="266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00" y="903241"/>
            <a:ext cx="3386880" cy="3368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3" name="AutoShape 9"/>
          <p:cNvSpPr>
            <a:spLocks noChangeArrowheads="1"/>
          </p:cNvSpPr>
          <p:nvPr/>
        </p:nvSpPr>
        <p:spPr bwMode="auto">
          <a:xfrm>
            <a:off x="4222081" y="1807561"/>
            <a:ext cx="1427040" cy="394560"/>
          </a:xfrm>
          <a:custGeom>
            <a:avLst/>
            <a:gdLst>
              <a:gd name="G0" fmla="*/ 4369 1 2"/>
              <a:gd name="G1" fmla="*/ 1209 1 2"/>
              <a:gd name="G2" fmla="+- 1209 0 0"/>
              <a:gd name="G3" fmla="+- 4369 0 0"/>
            </a:gdLst>
            <a:ahLst/>
            <a:cxnLst>
              <a:cxn ang="0">
                <a:pos x="r" y="vc"/>
              </a:cxn>
              <a:cxn ang="5400000">
                <a:pos x="hc" y="b"/>
              </a:cxn>
              <a:cxn ang="10800000">
                <a:pos x="l" y="vc"/>
              </a:cxn>
              <a:cxn ang="16200000">
                <a:pos x="hc" y="t"/>
              </a:cxn>
            </a:cxnLst>
            <a:rect l="0" t="0" r="0" b="0"/>
            <a:pathLst>
              <a:path>
                <a:moveTo>
                  <a:pt x="0" y="0"/>
                </a:moveTo>
                <a:lnTo>
                  <a:pt x="4369" y="0"/>
                </a:lnTo>
                <a:lnTo>
                  <a:pt x="4369" y="1209"/>
                </a:lnTo>
                <a:lnTo>
                  <a:pt x="0" y="120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lvl1pPr>
              <a:tabLst>
                <a:tab pos="723900" algn="l"/>
                <a:tab pos="14478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814" b="1">
                <a:solidFill>
                  <a:srgbClr val="FF0000"/>
                </a:solidFill>
                <a:ea typeface="ＭＳ Ｐゴシック" panose="020B0600070205080204" pitchFamily="34" charset="-128"/>
              </a:rPr>
              <a:t>600MeV e-</a:t>
            </a:r>
          </a:p>
        </p:txBody>
      </p:sp>
      <p:sp>
        <p:nvSpPr>
          <p:cNvPr id="26634" name="AutoShape 10"/>
          <p:cNvSpPr>
            <a:spLocks noChangeArrowheads="1"/>
          </p:cNvSpPr>
          <p:nvPr/>
        </p:nvSpPr>
        <p:spPr bwMode="auto">
          <a:xfrm>
            <a:off x="7253281" y="1646281"/>
            <a:ext cx="383040" cy="364320"/>
          </a:xfrm>
          <a:custGeom>
            <a:avLst/>
            <a:gdLst>
              <a:gd name="G0" fmla="*/ 1176 1 2"/>
              <a:gd name="G1" fmla="*/ 1116 1 2"/>
              <a:gd name="G2" fmla="+- 1116 0 0"/>
              <a:gd name="G3" fmla="+- 1176 0 0"/>
            </a:gdLst>
            <a:ahLst/>
            <a:cxnLst>
              <a:cxn ang="0">
                <a:pos x="r" y="vc"/>
              </a:cxn>
              <a:cxn ang="5400000">
                <a:pos x="hc" y="b"/>
              </a:cxn>
              <a:cxn ang="10800000">
                <a:pos x="l" y="vc"/>
              </a:cxn>
              <a:cxn ang="16200000">
                <a:pos x="hc" y="t"/>
              </a:cxn>
            </a:cxnLst>
            <a:rect l="0" t="0" r="0" b="0"/>
            <a:pathLst>
              <a:path>
                <a:moveTo>
                  <a:pt x="0" y="0"/>
                </a:moveTo>
                <a:lnTo>
                  <a:pt x="1176" y="0"/>
                </a:lnTo>
                <a:lnTo>
                  <a:pt x="1176" y="1116"/>
                </a:lnTo>
                <a:lnTo>
                  <a:pt x="0" y="111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p>
            <a:pPr>
              <a:lnSpc>
                <a:spcPct val="100000"/>
              </a:lnSpc>
            </a:pPr>
            <a:r>
              <a:rPr lang="en-US" altLang="en-US" sz="1814" b="1">
                <a:solidFill>
                  <a:srgbClr val="FF0000"/>
                </a:solidFill>
                <a:ea typeface="ＭＳ Ｐゴシック" panose="020B0600070205080204" pitchFamily="34" charset="-128"/>
              </a:rPr>
              <a:t>e-</a:t>
            </a:r>
          </a:p>
        </p:txBody>
      </p:sp>
      <p:sp>
        <p:nvSpPr>
          <p:cNvPr id="26635" name="AutoShape 11"/>
          <p:cNvSpPr>
            <a:spLocks noChangeArrowheads="1"/>
          </p:cNvSpPr>
          <p:nvPr/>
        </p:nvSpPr>
        <p:spPr bwMode="auto">
          <a:xfrm>
            <a:off x="7243201" y="2508841"/>
            <a:ext cx="442080" cy="364320"/>
          </a:xfrm>
          <a:custGeom>
            <a:avLst/>
            <a:gdLst>
              <a:gd name="G0" fmla="*/ 1354 1 2"/>
              <a:gd name="G1" fmla="*/ 1116 1 2"/>
              <a:gd name="G2" fmla="+- 1116 0 0"/>
              <a:gd name="G3" fmla="+- 1354 0 0"/>
            </a:gdLst>
            <a:ahLst/>
            <a:cxnLst>
              <a:cxn ang="0">
                <a:pos x="r" y="vc"/>
              </a:cxn>
              <a:cxn ang="5400000">
                <a:pos x="hc" y="b"/>
              </a:cxn>
              <a:cxn ang="10800000">
                <a:pos x="l" y="vc"/>
              </a:cxn>
              <a:cxn ang="16200000">
                <a:pos x="hc" y="t"/>
              </a:cxn>
            </a:cxnLst>
            <a:rect l="0" t="0" r="0" b="0"/>
            <a:pathLst>
              <a:path>
                <a:moveTo>
                  <a:pt x="0" y="0"/>
                </a:moveTo>
                <a:lnTo>
                  <a:pt x="1354" y="0"/>
                </a:lnTo>
                <a:lnTo>
                  <a:pt x="1354" y="1116"/>
                </a:lnTo>
                <a:lnTo>
                  <a:pt x="0" y="111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p>
            <a:pPr>
              <a:lnSpc>
                <a:spcPct val="100000"/>
              </a:lnSpc>
            </a:pPr>
            <a:r>
              <a:rPr lang="en-US" altLang="en-US" sz="1814" b="1">
                <a:solidFill>
                  <a:srgbClr val="0000FF"/>
                </a:solidFill>
                <a:ea typeface="ＭＳ Ｐゴシック" panose="020B0600070205080204" pitchFamily="34" charset="-128"/>
              </a:rPr>
              <a:t>e+</a:t>
            </a:r>
          </a:p>
        </p:txBody>
      </p:sp>
      <p:sp>
        <p:nvSpPr>
          <p:cNvPr id="26636" name="AutoShape 12"/>
          <p:cNvSpPr>
            <a:spLocks noChangeArrowheads="1"/>
          </p:cNvSpPr>
          <p:nvPr/>
        </p:nvSpPr>
        <p:spPr bwMode="auto">
          <a:xfrm>
            <a:off x="7570081" y="3254761"/>
            <a:ext cx="1565280" cy="364320"/>
          </a:xfrm>
          <a:custGeom>
            <a:avLst/>
            <a:gdLst>
              <a:gd name="G0" fmla="*/ 4793 1 2"/>
              <a:gd name="G1" fmla="*/ 1116 1 2"/>
              <a:gd name="G2" fmla="+- 1116 0 0"/>
              <a:gd name="G3" fmla="+- 4793 0 0"/>
            </a:gdLst>
            <a:ahLst/>
            <a:cxnLst>
              <a:cxn ang="0">
                <a:pos x="r" y="vc"/>
              </a:cxn>
              <a:cxn ang="5400000">
                <a:pos x="hc" y="b"/>
              </a:cxn>
              <a:cxn ang="10800000">
                <a:pos x="l" y="vc"/>
              </a:cxn>
              <a:cxn ang="16200000">
                <a:pos x="hc" y="t"/>
              </a:cxn>
            </a:cxnLst>
            <a:rect l="0" t="0" r="0" b="0"/>
            <a:pathLst>
              <a:path>
                <a:moveTo>
                  <a:pt x="0" y="0"/>
                </a:moveTo>
                <a:lnTo>
                  <a:pt x="4793" y="0"/>
                </a:lnTo>
                <a:lnTo>
                  <a:pt x="4793" y="1116"/>
                </a:lnTo>
                <a:lnTo>
                  <a:pt x="0" y="111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lvl1pPr>
              <a:tabLst>
                <a:tab pos="723900" algn="l"/>
                <a:tab pos="14478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814">
                <a:ea typeface="ＭＳ Ｐゴシック" panose="020B0600070205080204" pitchFamily="34" charset="-128"/>
              </a:rPr>
              <a:t>D. Habs et al.</a:t>
            </a:r>
          </a:p>
        </p:txBody>
      </p:sp>
      <p:sp>
        <p:nvSpPr>
          <p:cNvPr id="26637" name="AutoShape 13"/>
          <p:cNvSpPr>
            <a:spLocks noChangeArrowheads="1"/>
          </p:cNvSpPr>
          <p:nvPr/>
        </p:nvSpPr>
        <p:spPr bwMode="auto">
          <a:xfrm>
            <a:off x="6611041" y="6023881"/>
            <a:ext cx="1565280" cy="364320"/>
          </a:xfrm>
          <a:custGeom>
            <a:avLst/>
            <a:gdLst>
              <a:gd name="G0" fmla="*/ 4793 1 2"/>
              <a:gd name="G1" fmla="*/ 1116 1 2"/>
              <a:gd name="G2" fmla="+- 1116 0 0"/>
              <a:gd name="G3" fmla="+- 4793 0 0"/>
            </a:gdLst>
            <a:ahLst/>
            <a:cxnLst>
              <a:cxn ang="0">
                <a:pos x="r" y="vc"/>
              </a:cxn>
              <a:cxn ang="5400000">
                <a:pos x="hc" y="b"/>
              </a:cxn>
              <a:cxn ang="10800000">
                <a:pos x="l" y="vc"/>
              </a:cxn>
              <a:cxn ang="16200000">
                <a:pos x="hc" y="t"/>
              </a:cxn>
            </a:cxnLst>
            <a:rect l="0" t="0" r="0" b="0"/>
            <a:pathLst>
              <a:path>
                <a:moveTo>
                  <a:pt x="0" y="0"/>
                </a:moveTo>
                <a:lnTo>
                  <a:pt x="4793" y="0"/>
                </a:lnTo>
                <a:lnTo>
                  <a:pt x="4793" y="1116"/>
                </a:lnTo>
                <a:lnTo>
                  <a:pt x="0" y="111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lvl1pPr>
              <a:tabLst>
                <a:tab pos="723900" algn="l"/>
                <a:tab pos="14478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814">
                <a:ea typeface="ＭＳ Ｐゴシック" panose="020B0600070205080204" pitchFamily="34" charset="-128"/>
              </a:rPr>
              <a:t>D. Habs et al.</a:t>
            </a:r>
          </a:p>
        </p:txBody>
      </p:sp>
      <p:sp>
        <p:nvSpPr>
          <p:cNvPr id="26638" name="AutoShape 14"/>
          <p:cNvSpPr>
            <a:spLocks noChangeArrowheads="1"/>
          </p:cNvSpPr>
          <p:nvPr/>
        </p:nvSpPr>
        <p:spPr bwMode="auto">
          <a:xfrm>
            <a:off x="2322721" y="3421801"/>
            <a:ext cx="1625760" cy="394560"/>
          </a:xfrm>
          <a:custGeom>
            <a:avLst/>
            <a:gdLst>
              <a:gd name="G0" fmla="*/ 4979 1 2"/>
              <a:gd name="G1" fmla="*/ 1208 1 2"/>
              <a:gd name="G2" fmla="+- 1208 0 0"/>
              <a:gd name="G3" fmla="+- 4979 0 0"/>
            </a:gdLst>
            <a:ahLst/>
            <a:cxnLst>
              <a:cxn ang="0">
                <a:pos x="r" y="vc"/>
              </a:cxn>
              <a:cxn ang="5400000">
                <a:pos x="hc" y="b"/>
              </a:cxn>
              <a:cxn ang="10800000">
                <a:pos x="l" y="vc"/>
              </a:cxn>
              <a:cxn ang="16200000">
                <a:pos x="hc" y="t"/>
              </a:cxn>
            </a:cxnLst>
            <a:rect l="0" t="0" r="0" b="0"/>
            <a:pathLst>
              <a:path>
                <a:moveTo>
                  <a:pt x="0" y="0"/>
                </a:moveTo>
                <a:lnTo>
                  <a:pt x="4979" y="0"/>
                </a:lnTo>
                <a:lnTo>
                  <a:pt x="4979" y="1208"/>
                </a:lnTo>
                <a:lnTo>
                  <a:pt x="0" y="1208"/>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lvl1pPr>
              <a:tabLst>
                <a:tab pos="723900" algn="l"/>
                <a:tab pos="14478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907" b="1">
                <a:ea typeface="ＭＳ Ｐゴシック" panose="020B0600070205080204" pitchFamily="34" charset="-128"/>
              </a:rPr>
              <a:t>arXiv:1010.4528</a:t>
            </a:r>
            <a:r>
              <a:rPr lang="en-US" altLang="en-US" sz="907">
                <a:ea typeface="ＭＳ Ｐゴシック" panose="020B0600070205080204" pitchFamily="34" charset="-128"/>
              </a:rPr>
              <a:t> [hep-ph]</a:t>
            </a:r>
          </a:p>
          <a:p>
            <a:pPr>
              <a:lnSpc>
                <a:spcPct val="100000"/>
              </a:lnSpc>
            </a:pPr>
            <a:r>
              <a:rPr lang="en-US" altLang="en-US" sz="907" b="1">
                <a:ea typeface="ＭＳ Ｐゴシック" panose="020B0600070205080204" pitchFamily="34" charset="-128"/>
              </a:rPr>
              <a:t>N. Elkina</a:t>
            </a:r>
            <a:r>
              <a:rPr lang="zh-CN" altLang="en-US" sz="907" b="1">
                <a:ea typeface="ＭＳ Ｐゴシック" panose="020B0600070205080204" pitchFamily="34" charset="-128"/>
              </a:rPr>
              <a:t>　</a:t>
            </a:r>
            <a:r>
              <a:rPr lang="en-US" altLang="en-US" sz="907" b="1">
                <a:ea typeface="ＭＳ Ｐゴシック" panose="020B0600070205080204" pitchFamily="34" charset="-128"/>
              </a:rPr>
              <a:t>et al.</a:t>
            </a:r>
          </a:p>
        </p:txBody>
      </p:sp>
      <p:sp>
        <p:nvSpPr>
          <p:cNvPr id="26639" name="AutoShape 15"/>
          <p:cNvSpPr>
            <a:spLocks noChangeArrowheads="1"/>
          </p:cNvSpPr>
          <p:nvPr/>
        </p:nvSpPr>
        <p:spPr bwMode="auto">
          <a:xfrm>
            <a:off x="2772001" y="6051241"/>
            <a:ext cx="1094400" cy="364320"/>
          </a:xfrm>
          <a:custGeom>
            <a:avLst/>
            <a:gdLst>
              <a:gd name="G0" fmla="*/ 3351 1 2"/>
              <a:gd name="G1" fmla="*/ 1116 1 2"/>
              <a:gd name="G2" fmla="+- 1116 0 0"/>
              <a:gd name="G3" fmla="+- 3351 0 0"/>
            </a:gdLst>
            <a:ahLst/>
            <a:cxnLst>
              <a:cxn ang="0">
                <a:pos x="r" y="vc"/>
              </a:cxn>
              <a:cxn ang="5400000">
                <a:pos x="hc" y="b"/>
              </a:cxn>
              <a:cxn ang="10800000">
                <a:pos x="l" y="vc"/>
              </a:cxn>
              <a:cxn ang="16200000">
                <a:pos x="hc" y="t"/>
              </a:cxn>
            </a:cxnLst>
            <a:rect l="0" t="0" r="0" b="0"/>
            <a:pathLst>
              <a:path>
                <a:moveTo>
                  <a:pt x="0" y="0"/>
                </a:moveTo>
                <a:lnTo>
                  <a:pt x="3351" y="0"/>
                </a:lnTo>
                <a:lnTo>
                  <a:pt x="3351" y="1116"/>
                </a:lnTo>
                <a:lnTo>
                  <a:pt x="0" y="111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spAutoFit/>
          </a:bodyPr>
          <a:lstStyle>
            <a:lvl1pPr>
              <a:tabLst>
                <a:tab pos="723900" algn="l"/>
              </a:tabLst>
              <a:defRPr>
                <a:solidFill>
                  <a:srgbClr val="000000"/>
                </a:solidFill>
                <a:latin typeface="Arial" panose="020B0604020202020204" pitchFamily="34" charset="0"/>
                <a:ea typeface="WenQuanYi Micro Hei" charset="0"/>
                <a:cs typeface="WenQuanYi Micro Hei" charset="0"/>
              </a:defRPr>
            </a:lvl1pPr>
            <a:lvl2pPr>
              <a:tabLst>
                <a:tab pos="723900" algn="l"/>
              </a:tabLst>
              <a:defRPr>
                <a:solidFill>
                  <a:srgbClr val="000000"/>
                </a:solidFill>
                <a:latin typeface="Arial" panose="020B0604020202020204" pitchFamily="34" charset="0"/>
                <a:ea typeface="WenQuanYi Micro Hei" charset="0"/>
                <a:cs typeface="WenQuanYi Micro Hei" charset="0"/>
              </a:defRPr>
            </a:lvl2pPr>
            <a:lvl3pPr>
              <a:tabLst>
                <a:tab pos="723900" algn="l"/>
              </a:tabLst>
              <a:defRPr>
                <a:solidFill>
                  <a:srgbClr val="000000"/>
                </a:solidFill>
                <a:latin typeface="Arial" panose="020B0604020202020204" pitchFamily="34" charset="0"/>
                <a:ea typeface="WenQuanYi Micro Hei" charset="0"/>
                <a:cs typeface="WenQuanYi Micro Hei" charset="0"/>
              </a:defRPr>
            </a:lvl3pPr>
            <a:lvl4pPr>
              <a:tabLst>
                <a:tab pos="723900" algn="l"/>
              </a:tabLst>
              <a:defRPr>
                <a:solidFill>
                  <a:srgbClr val="000000"/>
                </a:solidFill>
                <a:latin typeface="Arial" panose="020B0604020202020204" pitchFamily="34" charset="0"/>
                <a:ea typeface="WenQuanYi Micro Hei" charset="0"/>
                <a:cs typeface="WenQuanYi Micro Hei" charset="0"/>
              </a:defRPr>
            </a:lvl4pPr>
            <a:lvl5pPr>
              <a:tabLst>
                <a:tab pos="7239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WenQuanYi Micro Hei" charset="0"/>
                <a:cs typeface="WenQuanYi Micro Hei" charset="0"/>
              </a:defRPr>
            </a:lvl9pPr>
          </a:lstStyle>
          <a:p>
            <a:pPr>
              <a:lnSpc>
                <a:spcPct val="100000"/>
              </a:lnSpc>
            </a:pPr>
            <a:r>
              <a:rPr lang="en-US" altLang="en-US" sz="1814">
                <a:ea typeface="ＭＳ Ｐゴシック" panose="020B0600070205080204" pitchFamily="34" charset="-128"/>
              </a:rPr>
              <a:t>N. Elkina</a:t>
            </a:r>
          </a:p>
        </p:txBody>
      </p:sp>
      <p:sp>
        <p:nvSpPr>
          <p:cNvPr id="26640" name="Text Box 16"/>
          <p:cNvSpPr txBox="1">
            <a:spLocks noChangeArrowheads="1"/>
          </p:cNvSpPr>
          <p:nvPr/>
        </p:nvSpPr>
        <p:spPr bwMode="auto">
          <a:xfrm>
            <a:off x="4645440" y="6470281"/>
            <a:ext cx="4561920" cy="31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5219" rIns="81638" bIns="40819"/>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WenQuanYi Micro Hei" charset="0"/>
                <a:cs typeface="WenQuanYi Micro Hei" charset="0"/>
              </a:defRPr>
            </a:lvl9pPr>
          </a:lstStyle>
          <a:p>
            <a:r>
              <a:rPr lang="en-US" altLang="en-US" b="1" u="sng">
                <a:solidFill>
                  <a:srgbClr val="008000"/>
                </a:solidFill>
              </a:rPr>
              <a:t>ELI-NP Workshop 2013 / K. Homma</a:t>
            </a:r>
          </a:p>
        </p:txBody>
      </p:sp>
    </p:spTree>
    <p:extLst>
      <p:ext uri="{BB962C8B-B14F-4D97-AF65-F5344CB8AC3E}">
        <p14:creationId xmlns:p14="http://schemas.microsoft.com/office/powerpoint/2010/main" val="4234661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en-US" sz="2400" dirty="0" smtClean="0">
                <a:latin typeface="Arial" panose="020B0604020202020204" pitchFamily="34" charset="0"/>
                <a:cs typeface="Arial" panose="020B0604020202020204" pitchFamily="34" charset="0"/>
              </a:rPr>
              <a:t>              ELI-N</a:t>
            </a:r>
            <a:r>
              <a:rPr lang="ro-RO" sz="2400" dirty="0" smtClean="0">
                <a:latin typeface="Arial" panose="020B0604020202020204" pitchFamily="34" charset="0"/>
                <a:cs typeface="Arial" panose="020B0604020202020204" pitchFamily="34" charset="0"/>
              </a:rPr>
              <a:t>P  Main </a:t>
            </a:r>
            <a:r>
              <a:rPr lang="ro-RO" sz="2400" dirty="0" err="1" smtClean="0">
                <a:latin typeface="Arial" panose="020B0604020202020204" pitchFamily="34" charset="0"/>
                <a:cs typeface="Arial" panose="020B0604020202020204" pitchFamily="34" charset="0"/>
              </a:rPr>
              <a:t>Equipment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152400" y="1066800"/>
            <a:ext cx="9144000" cy="5328592"/>
          </a:xfrm>
        </p:spPr>
        <p:txBody>
          <a:bodyPr>
            <a:normAutofit lnSpcReduction="10000"/>
          </a:bodyPr>
          <a:lstStyle/>
          <a:p>
            <a:pPr>
              <a:lnSpc>
                <a:spcPct val="150000"/>
              </a:lnSpc>
            </a:pPr>
            <a:r>
              <a:rPr lang="en-US" sz="2400" i="1" dirty="0" smtClean="0">
                <a:solidFill>
                  <a:srgbClr val="FF0000"/>
                </a:solidFill>
                <a:latin typeface="Times New Roman" pitchFamily="18" charset="0"/>
                <a:cs typeface="Times New Roman" pitchFamily="18" charset="0"/>
              </a:rPr>
              <a:t>High power laser system,  2 x 10PW maximum power</a:t>
            </a:r>
          </a:p>
          <a:p>
            <a:pPr>
              <a:lnSpc>
                <a:spcPct val="150000"/>
              </a:lnSpc>
              <a:buNone/>
            </a:pPr>
            <a:r>
              <a:rPr lang="en-US" sz="2400" dirty="0" smtClean="0">
                <a:latin typeface="Times New Roman" pitchFamily="18" charset="0"/>
                <a:cs typeface="Times New Roman" pitchFamily="18" charset="0"/>
              </a:rPr>
              <a:t>     Thales </a:t>
            </a:r>
            <a:r>
              <a:rPr lang="en-US" sz="2400" dirty="0" err="1" smtClean="0">
                <a:latin typeface="Times New Roman" pitchFamily="18" charset="0"/>
                <a:cs typeface="Times New Roman" pitchFamily="18" charset="0"/>
              </a:rPr>
              <a:t>Optronique</a:t>
            </a:r>
            <a:r>
              <a:rPr lang="en-US" sz="2400" dirty="0" smtClean="0">
                <a:latin typeface="Times New Roman" pitchFamily="18" charset="0"/>
                <a:cs typeface="Times New Roman" pitchFamily="18" charset="0"/>
              </a:rPr>
              <a:t> SA and SC Thales System Romania</a:t>
            </a:r>
            <a:endParaRPr lang="en-US" sz="2400" i="1" dirty="0" smtClean="0">
              <a:latin typeface="Times New Roman" pitchFamily="18" charset="0"/>
              <a:cs typeface="Times New Roman" pitchFamily="18" charset="0"/>
            </a:endParaRPr>
          </a:p>
          <a:p>
            <a:pPr>
              <a:lnSpc>
                <a:spcPct val="150000"/>
              </a:lnSpc>
            </a:pPr>
            <a:r>
              <a:rPr lang="en-US" sz="2400" i="1" dirty="0" smtClean="0">
                <a:solidFill>
                  <a:srgbClr val="FF0000"/>
                </a:solidFill>
                <a:latin typeface="Times New Roman" pitchFamily="18" charset="0"/>
                <a:cs typeface="Times New Roman" pitchFamily="18" charset="0"/>
              </a:rPr>
              <a:t>Gamma beam, high intensity, up to 20MeV,  </a:t>
            </a:r>
          </a:p>
          <a:p>
            <a:pPr marL="0" indent="0" eaLnBrk="1" fontAlgn="auto" hangingPunct="1">
              <a:lnSpc>
                <a:spcPct val="80000"/>
              </a:lnSpc>
              <a:spcAft>
                <a:spcPts val="0"/>
              </a:spcAft>
              <a:buNone/>
              <a:defRPr/>
            </a:pPr>
            <a:r>
              <a:rPr lang="en-US" sz="2400" i="1" dirty="0" smtClean="0">
                <a:solidFill>
                  <a:srgbClr val="FF0000"/>
                </a:solidFill>
                <a:latin typeface="Times New Roman" pitchFamily="18" charset="0"/>
                <a:cs typeface="Times New Roman" pitchFamily="18" charset="0"/>
              </a:rPr>
              <a:t>     produced by Compton scattering of  a laser beam </a:t>
            </a:r>
          </a:p>
          <a:p>
            <a:pPr marL="0" indent="0" eaLnBrk="1" fontAlgn="auto" hangingPunct="1">
              <a:lnSpc>
                <a:spcPct val="80000"/>
              </a:lnSpc>
              <a:spcAft>
                <a:spcPts val="0"/>
              </a:spcAft>
              <a:buNone/>
              <a:defRPr/>
            </a:pPr>
            <a:r>
              <a:rPr lang="en-US" sz="2400" i="1" dirty="0" smtClean="0">
                <a:solidFill>
                  <a:srgbClr val="FF0000"/>
                </a:solidFill>
                <a:latin typeface="Times New Roman" pitchFamily="18" charset="0"/>
                <a:cs typeface="Times New Roman" pitchFamily="18" charset="0"/>
              </a:rPr>
              <a:t>     on a 700 </a:t>
            </a:r>
            <a:r>
              <a:rPr lang="en-US" sz="2400" i="1" dirty="0" err="1" smtClean="0">
                <a:solidFill>
                  <a:srgbClr val="FF0000"/>
                </a:solidFill>
                <a:latin typeface="Times New Roman" pitchFamily="18" charset="0"/>
                <a:cs typeface="Times New Roman" pitchFamily="18" charset="0"/>
              </a:rPr>
              <a:t>MeV</a:t>
            </a:r>
            <a:r>
              <a:rPr lang="en-US" sz="2400" i="1" dirty="0" smtClean="0">
                <a:solidFill>
                  <a:srgbClr val="FF0000"/>
                </a:solidFill>
                <a:latin typeface="Times New Roman" pitchFamily="18" charset="0"/>
                <a:cs typeface="Times New Roman" pitchFamily="18" charset="0"/>
              </a:rPr>
              <a:t>   electron  beam  produced by a  warm LINAC</a:t>
            </a:r>
          </a:p>
          <a:p>
            <a:pPr marL="0" indent="0" eaLnBrk="1" fontAlgn="auto" hangingPunct="1">
              <a:lnSpc>
                <a:spcPct val="80000"/>
              </a:lnSpc>
              <a:spcAft>
                <a:spcPts val="0"/>
              </a:spcAft>
              <a:buNone/>
              <a:defRPr/>
            </a:pPr>
            <a:endParaRPr lang="en-US" sz="2400" i="1" dirty="0" smtClean="0">
              <a:latin typeface="Times New Roman" pitchFamily="18" charset="0"/>
              <a:cs typeface="Times New Roman" pitchFamily="18" charset="0"/>
            </a:endParaRPr>
          </a:p>
          <a:p>
            <a:pPr marL="0" indent="0" eaLnBrk="1" fontAlgn="auto" hangingPunct="1">
              <a:lnSpc>
                <a:spcPct val="80000"/>
              </a:lnSpc>
              <a:spcAft>
                <a:spcPts val="0"/>
              </a:spcAft>
              <a:buNone/>
              <a:defRPr/>
            </a:pPr>
            <a:r>
              <a:rPr lang="en-US" sz="2400" i="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EuroGammaS</a:t>
            </a:r>
            <a:r>
              <a:rPr lang="en-US" sz="2400" dirty="0" smtClean="0">
                <a:latin typeface="Times New Roman" pitchFamily="18" charset="0"/>
                <a:cs typeface="Times New Roman" pitchFamily="18" charset="0"/>
              </a:rPr>
              <a:t> Association: </a:t>
            </a:r>
          </a:p>
          <a:p>
            <a:pPr marL="0" indent="0" eaLnBrk="1" fontAlgn="auto" hangingPunct="1">
              <a:lnSpc>
                <a:spcPct val="80000"/>
              </a:lnSpc>
              <a:spcAft>
                <a:spcPts val="0"/>
              </a:spcAft>
              <a:buNone/>
              <a:defRP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Instituto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Nazionale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Fisica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Nucleare</a:t>
            </a:r>
            <a:r>
              <a:rPr lang="en-US" sz="2400" dirty="0" smtClean="0">
                <a:latin typeface="Times New Roman" pitchFamily="18" charset="0"/>
                <a:cs typeface="Times New Roman" pitchFamily="18" charset="0"/>
              </a:rPr>
              <a:t> (Italy)</a:t>
            </a:r>
          </a:p>
          <a:p>
            <a:pPr marL="0" indent="0" eaLnBrk="1" fontAlgn="auto" hangingPunct="1">
              <a:lnSpc>
                <a:spcPct val="80000"/>
              </a:lnSpc>
              <a:spcAft>
                <a:spcPts val="0"/>
              </a:spcAft>
              <a:buNone/>
              <a:defRP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Università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degli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Studi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Roma ”La </a:t>
            </a:r>
            <a:r>
              <a:rPr lang="en-US" sz="2400" dirty="0" err="1" smtClean="0">
                <a:latin typeface="Times New Roman" pitchFamily="18" charset="0"/>
                <a:cs typeface="Times New Roman" pitchFamily="18" charset="0"/>
              </a:rPr>
              <a:t>Sapienza</a:t>
            </a:r>
            <a:r>
              <a:rPr lang="en-US" sz="2400" dirty="0" smtClean="0">
                <a:latin typeface="Times New Roman" pitchFamily="18" charset="0"/>
                <a:cs typeface="Times New Roman" pitchFamily="18" charset="0"/>
              </a:rPr>
              <a:t>” (Italy), </a:t>
            </a:r>
          </a:p>
          <a:p>
            <a:pPr marL="0" indent="0" eaLnBrk="1" fontAlgn="auto" hangingPunct="1">
              <a:lnSpc>
                <a:spcPct val="80000"/>
              </a:lnSpc>
              <a:spcAft>
                <a:spcPts val="0"/>
              </a:spcAft>
              <a:buNone/>
              <a:defRPr/>
            </a:pPr>
            <a:r>
              <a:rPr lang="en-US" sz="2400" dirty="0" smtClean="0">
                <a:latin typeface="Times New Roman" pitchFamily="18" charset="0"/>
                <a:cs typeface="Times New Roman" pitchFamily="18" charset="0"/>
              </a:rPr>
              <a:t>    Centre National de la </a:t>
            </a:r>
            <a:r>
              <a:rPr lang="en-US" sz="2400" dirty="0" err="1" smtClean="0">
                <a:latin typeface="Times New Roman" pitchFamily="18" charset="0"/>
                <a:cs typeface="Times New Roman" pitchFamily="18" charset="0"/>
              </a:rPr>
              <a:t>Recherche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Scientifique</a:t>
            </a:r>
            <a:r>
              <a:rPr lang="en-US" sz="2400" dirty="0" smtClean="0">
                <a:latin typeface="Times New Roman" pitchFamily="18" charset="0"/>
                <a:cs typeface="Times New Roman" pitchFamily="18" charset="0"/>
              </a:rPr>
              <a:t> (France), </a:t>
            </a:r>
          </a:p>
          <a:p>
            <a:pPr marL="0" indent="0" eaLnBrk="1" fontAlgn="auto" hangingPunct="1">
              <a:lnSpc>
                <a:spcPct val="80000"/>
              </a:lnSpc>
              <a:spcAft>
                <a:spcPts val="0"/>
              </a:spcAft>
              <a:buNone/>
              <a:defRPr/>
            </a:pPr>
            <a:r>
              <a:rPr lang="en-US" sz="2400" dirty="0" smtClean="0">
                <a:latin typeface="Times New Roman" pitchFamily="18" charset="0"/>
                <a:cs typeface="Times New Roman" pitchFamily="18" charset="0"/>
              </a:rPr>
              <a:t>    ALSYOM S.A.S. (France), ACP Systems S.A.S.U. (France), </a:t>
            </a:r>
          </a:p>
          <a:p>
            <a:pPr marL="0" indent="0" eaLnBrk="1" fontAlgn="auto" hangingPunct="1">
              <a:lnSpc>
                <a:spcPct val="80000"/>
              </a:lnSpc>
              <a:spcAft>
                <a:spcPts val="0"/>
              </a:spcAft>
              <a:buNone/>
              <a:defRPr/>
            </a:pPr>
            <a:r>
              <a:rPr lang="en-US" sz="2400" dirty="0" smtClean="0">
                <a:latin typeface="Times New Roman" pitchFamily="18" charset="0"/>
                <a:cs typeface="Times New Roman" pitchFamily="18" charset="0"/>
              </a:rPr>
              <a:t>    COMEB </a:t>
            </a:r>
            <a:r>
              <a:rPr lang="en-US" sz="2400" dirty="0" err="1" smtClean="0">
                <a:latin typeface="Times New Roman" pitchFamily="18" charset="0"/>
                <a:cs typeface="Times New Roman" pitchFamily="18" charset="0"/>
              </a:rPr>
              <a:t>Srl</a:t>
            </a:r>
            <a:r>
              <a:rPr lang="en-US" sz="2400" dirty="0" smtClean="0">
                <a:latin typeface="Times New Roman" pitchFamily="18" charset="0"/>
                <a:cs typeface="Times New Roman" pitchFamily="18" charset="0"/>
              </a:rPr>
              <a:t> (Italy)  </a:t>
            </a:r>
            <a:r>
              <a:rPr lang="en-US" sz="2400" dirty="0" err="1" smtClean="0">
                <a:latin typeface="Times New Roman" pitchFamily="18" charset="0"/>
                <a:cs typeface="Times New Roman" pitchFamily="18" charset="0"/>
              </a:rPr>
              <a:t>ScandiNova</a:t>
            </a:r>
            <a:r>
              <a:rPr lang="en-US" sz="2400" dirty="0" smtClean="0">
                <a:latin typeface="Times New Roman" pitchFamily="18" charset="0"/>
                <a:cs typeface="Times New Roman" pitchFamily="18" charset="0"/>
              </a:rPr>
              <a:t> Systems (Sweden)</a:t>
            </a:r>
            <a:r>
              <a:rPr lang="ro-RO" sz="2400" dirty="0" smtClean="0">
                <a:latin typeface="Times New Roman" pitchFamily="18" charset="0"/>
                <a:cs typeface="Times New Roman" pitchFamily="18" charset="0"/>
              </a:rPr>
              <a:t>, etc</a:t>
            </a:r>
            <a:r>
              <a:rPr lang="en-US" sz="2400" dirty="0" smtClean="0">
                <a:latin typeface="Times New Roman" pitchFamily="18" charset="0"/>
                <a:cs typeface="Times New Roman" pitchFamily="18" charset="0"/>
              </a:rPr>
              <a:t>. </a:t>
            </a:r>
          </a:p>
          <a:p>
            <a:pPr marL="0" indent="0" eaLnBrk="1" fontAlgn="auto" hangingPunct="1">
              <a:lnSpc>
                <a:spcPct val="80000"/>
              </a:lnSpc>
              <a:spcAft>
                <a:spcPts val="0"/>
              </a:spcAft>
              <a:buNone/>
              <a:defRPr/>
            </a:pPr>
            <a:r>
              <a:rPr lang="en-US" sz="2400" dirty="0" smtClean="0">
                <a:latin typeface="Times New Roman" pitchFamily="18" charset="0"/>
                <a:cs typeface="Times New Roman" pitchFamily="18" charset="0"/>
              </a:rPr>
              <a:t>  </a:t>
            </a:r>
            <a:endParaRPr lang="en-US" sz="2400" i="1" dirty="0" smtClean="0">
              <a:latin typeface="Times New Roman" pitchFamily="18" charset="0"/>
              <a:cs typeface="Times New Roman" pitchFamily="18" charset="0"/>
            </a:endParaRPr>
          </a:p>
          <a:p>
            <a:pPr marL="0" indent="0" eaLnBrk="1" fontAlgn="auto" hangingPunct="1">
              <a:lnSpc>
                <a:spcPct val="80000"/>
              </a:lnSpc>
              <a:spcAft>
                <a:spcPts val="0"/>
              </a:spcAft>
              <a:buNone/>
              <a:defRPr/>
            </a:pPr>
            <a:endParaRPr lang="en-US" sz="2400" i="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2054743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116632"/>
            <a:ext cx="7884368" cy="648071"/>
          </a:xfrm>
        </p:spPr>
        <p:txBody>
          <a:bodyPr/>
          <a:lstStyle/>
          <a:p>
            <a:r>
              <a:rPr lang="ro-RO" sz="2400" dirty="0" smtClean="0">
                <a:latin typeface="Arial" panose="020B0604020202020204" pitchFamily="34" charset="0"/>
              </a:rPr>
              <a:t>TDR3: </a:t>
            </a:r>
            <a:r>
              <a:rPr lang="ro-RO" sz="2400" dirty="0">
                <a:solidFill>
                  <a:srgbClr val="000000"/>
                </a:solidFill>
              </a:rPr>
              <a:t>Electron </a:t>
            </a:r>
            <a:r>
              <a:rPr lang="ro-RO" sz="2400" dirty="0" err="1">
                <a:solidFill>
                  <a:srgbClr val="000000"/>
                </a:solidFill>
              </a:rPr>
              <a:t>induced</a:t>
            </a:r>
            <a:r>
              <a:rPr lang="ro-RO" sz="2400" dirty="0">
                <a:solidFill>
                  <a:srgbClr val="000000"/>
                </a:solidFill>
              </a:rPr>
              <a:t> nuclear </a:t>
            </a:r>
            <a:r>
              <a:rPr lang="ro-RO" sz="2400" dirty="0" err="1">
                <a:solidFill>
                  <a:srgbClr val="000000"/>
                </a:solidFill>
              </a:rPr>
              <a:t>processes</a:t>
            </a:r>
            <a:r>
              <a:rPr lang="ro-RO" sz="2400" dirty="0">
                <a:solidFill>
                  <a:srgbClr val="000000"/>
                </a:solidFill>
              </a:rPr>
              <a:t> </a:t>
            </a:r>
            <a:r>
              <a:rPr lang="ro-RO" sz="2400" dirty="0" err="1">
                <a:solidFill>
                  <a:srgbClr val="000000"/>
                </a:solidFill>
              </a:rPr>
              <a:t>investigated</a:t>
            </a:r>
            <a:r>
              <a:rPr lang="ro-RO" sz="2400" dirty="0">
                <a:solidFill>
                  <a:srgbClr val="000000"/>
                </a:solidFill>
              </a:rPr>
              <a:t> </a:t>
            </a:r>
            <a:r>
              <a:rPr lang="ro-RO" sz="2400" dirty="0" err="1">
                <a:solidFill>
                  <a:srgbClr val="000000"/>
                </a:solidFill>
              </a:rPr>
              <a:t>with</a:t>
            </a:r>
            <a:r>
              <a:rPr lang="ro-RO" sz="2400" dirty="0">
                <a:solidFill>
                  <a:srgbClr val="000000"/>
                </a:solidFill>
              </a:rPr>
              <a:t> gamma </a:t>
            </a:r>
            <a:r>
              <a:rPr lang="ro-RO" sz="2400" dirty="0" err="1">
                <a:solidFill>
                  <a:srgbClr val="000000"/>
                </a:solidFill>
              </a:rPr>
              <a:t>beams</a:t>
            </a:r>
            <a:endParaRPr lang="ro-RO" sz="2400" dirty="0">
              <a:solidFill>
                <a:srgbClr val="000000"/>
              </a:solidFill>
              <a:latin typeface="Arial" panose="020B0604020202020204" pitchFamily="34" charset="0"/>
            </a:endParaRPr>
          </a:p>
        </p:txBody>
      </p:sp>
      <p:pic>
        <p:nvPicPr>
          <p:cNvPr id="3" name="Picture 2"/>
          <p:cNvPicPr>
            <a:picLocks noChangeAspect="1"/>
          </p:cNvPicPr>
          <p:nvPr/>
        </p:nvPicPr>
        <p:blipFill>
          <a:blip r:embed="rId2"/>
          <a:stretch>
            <a:fillRect/>
          </a:stretch>
        </p:blipFill>
        <p:spPr>
          <a:xfrm>
            <a:off x="899592" y="1124744"/>
            <a:ext cx="7599675" cy="5509965"/>
          </a:xfrm>
          <a:prstGeom prst="rect">
            <a:avLst/>
          </a:prstGeom>
        </p:spPr>
      </p:pic>
    </p:spTree>
    <p:extLst>
      <p:ext uri="{BB962C8B-B14F-4D97-AF65-F5344CB8AC3E}">
        <p14:creationId xmlns:p14="http://schemas.microsoft.com/office/powerpoint/2010/main" val="25510728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Content</a:t>
            </a:r>
            <a:endParaRPr lang="en-GB" sz="2400" dirty="0" smtClean="0">
              <a:solidFill>
                <a:schemeClr val="folHlink"/>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971600" y="1700808"/>
            <a:ext cx="6507832" cy="4032448"/>
          </a:xfrm>
        </p:spPr>
        <p:txBody>
          <a:bodyPr>
            <a:normAutofit lnSpcReduction="10000"/>
          </a:bodyPr>
          <a:lstStyle/>
          <a:p>
            <a:pPr>
              <a:lnSpc>
                <a:spcPct val="150000"/>
              </a:lnSpc>
            </a:pPr>
            <a:r>
              <a:rPr lang="ro-RO" sz="2400" i="1" dirty="0" smtClean="0">
                <a:solidFill>
                  <a:srgbClr val="FF0000"/>
                </a:solidFill>
                <a:latin typeface="Times New Roman" pitchFamily="18" charset="0"/>
                <a:cs typeface="Times New Roman" pitchFamily="18" charset="0"/>
              </a:rPr>
              <a:t>Project </a:t>
            </a:r>
            <a:r>
              <a:rPr lang="ro-RO" sz="2400" i="1" dirty="0" err="1" smtClean="0">
                <a:solidFill>
                  <a:srgbClr val="FF0000"/>
                </a:solidFill>
                <a:latin typeface="Times New Roman" pitchFamily="18" charset="0"/>
                <a:cs typeface="Times New Roman" pitchFamily="18" charset="0"/>
              </a:rPr>
              <a:t>outline</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Main </a:t>
            </a:r>
            <a:r>
              <a:rPr lang="ro-RO" sz="2400" i="1" dirty="0" err="1" smtClean="0">
                <a:solidFill>
                  <a:srgbClr val="FF0000"/>
                </a:solidFill>
                <a:latin typeface="Times New Roman" pitchFamily="18" charset="0"/>
                <a:cs typeface="Times New Roman" pitchFamily="18" charset="0"/>
              </a:rPr>
              <a:t>tools</a:t>
            </a:r>
            <a:endParaRPr lang="ro-RO" sz="2400" i="1" dirty="0" smtClean="0">
              <a:solidFill>
                <a:srgbClr val="FF0000"/>
              </a:solidFill>
              <a:latin typeface="Times New Roman" pitchFamily="18" charset="0"/>
              <a:cs typeface="Times New Roman" pitchFamily="18" charset="0"/>
            </a:endParaRPr>
          </a:p>
          <a:p>
            <a:pPr>
              <a:lnSpc>
                <a:spcPct val="150000"/>
              </a:lnSpc>
            </a:pPr>
            <a:r>
              <a:rPr lang="ro-RO" sz="2400" i="1" dirty="0" smtClean="0">
                <a:solidFill>
                  <a:srgbClr val="FF0000"/>
                </a:solidFill>
                <a:latin typeface="Times New Roman" pitchFamily="18" charset="0"/>
                <a:cs typeface="Times New Roman" pitchFamily="18" charset="0"/>
              </a:rPr>
              <a:t>Laser </a:t>
            </a:r>
            <a:r>
              <a:rPr lang="ro-RO" sz="2400" i="1" dirty="0" err="1" smtClean="0">
                <a:solidFill>
                  <a:srgbClr val="FF0000"/>
                </a:solidFill>
                <a:latin typeface="Times New Roman" pitchFamily="18" charset="0"/>
                <a:cs typeface="Times New Roman" pitchFamily="18" charset="0"/>
              </a:rPr>
              <a:t>driven</a:t>
            </a:r>
            <a:r>
              <a:rPr lang="ro-RO" sz="2400" i="1" dirty="0" smtClean="0">
                <a:solidFill>
                  <a:srgbClr val="FF0000"/>
                </a:solidFill>
                <a:latin typeface="Times New Roman" pitchFamily="18" charset="0"/>
                <a:cs typeface="Times New Roman" pitchFamily="18" charset="0"/>
              </a:rPr>
              <a:t> </a:t>
            </a:r>
            <a:r>
              <a:rPr lang="ro-RO" sz="2400" i="1" dirty="0" err="1" smtClean="0">
                <a:solidFill>
                  <a:srgbClr val="FF0000"/>
                </a:solidFill>
                <a:latin typeface="Times New Roman" pitchFamily="18" charset="0"/>
                <a:cs typeface="Times New Roman" pitchFamily="18" charset="0"/>
              </a:rPr>
              <a:t>experiments</a:t>
            </a:r>
            <a:endParaRPr lang="ro-RO" sz="24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TDR1: Laser </a:t>
            </a:r>
            <a:r>
              <a:rPr lang="ro-RO" sz="2000" i="1" dirty="0" err="1" smtClean="0">
                <a:solidFill>
                  <a:srgbClr val="FF0000"/>
                </a:solidFill>
                <a:latin typeface="Times New Roman" pitchFamily="18" charset="0"/>
                <a:cs typeface="Times New Roman" pitchFamily="18" charset="0"/>
              </a:rPr>
              <a:t>driven</a:t>
            </a:r>
            <a:r>
              <a:rPr lang="ro-RO" sz="2000" i="1" dirty="0" smtClean="0">
                <a:solidFill>
                  <a:srgbClr val="FF0000"/>
                </a:solidFill>
                <a:latin typeface="Times New Roman" pitchFamily="18" charset="0"/>
                <a:cs typeface="Times New Roman" pitchFamily="18" charset="0"/>
              </a:rPr>
              <a:t> nuclear </a:t>
            </a:r>
            <a:r>
              <a:rPr lang="ro-RO" sz="2000" i="1" dirty="0" err="1" smtClean="0">
                <a:solidFill>
                  <a:srgbClr val="FF0000"/>
                </a:solidFill>
                <a:latin typeface="Times New Roman" pitchFamily="18" charset="0"/>
                <a:cs typeface="Times New Roman" pitchFamily="18" charset="0"/>
              </a:rPr>
              <a:t>physics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TDR2: </a:t>
            </a:r>
            <a:r>
              <a:rPr lang="ro-RO" sz="2000" i="1" dirty="0" err="1" smtClean="0">
                <a:solidFill>
                  <a:srgbClr val="FF0000"/>
                </a:solidFill>
                <a:latin typeface="Times New Roman" pitchFamily="18" charset="0"/>
                <a:cs typeface="Times New Roman" pitchFamily="18" charset="0"/>
              </a:rPr>
              <a:t>Strong</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field</a:t>
            </a:r>
            <a:r>
              <a:rPr lang="ro-RO" sz="2000" i="1" dirty="0" smtClean="0">
                <a:solidFill>
                  <a:srgbClr val="FF0000"/>
                </a:solidFill>
                <a:latin typeface="Times New Roman" pitchFamily="18" charset="0"/>
                <a:cs typeface="Times New Roman" pitchFamily="18" charset="0"/>
              </a:rPr>
              <a:t> QED</a:t>
            </a:r>
          </a:p>
          <a:p>
            <a:pPr lvl="1">
              <a:lnSpc>
                <a:spcPct val="150000"/>
              </a:lnSpc>
            </a:pPr>
            <a:r>
              <a:rPr lang="ro-RO" sz="2000" i="1" dirty="0" smtClean="0">
                <a:solidFill>
                  <a:srgbClr val="FF0000"/>
                </a:solidFill>
                <a:latin typeface="Times New Roman" pitchFamily="18" charset="0"/>
                <a:cs typeface="Times New Roman" pitchFamily="18" charset="0"/>
              </a:rPr>
              <a:t>TDR3: </a:t>
            </a:r>
            <a:r>
              <a:rPr lang="ro-RO" sz="2000" i="1" dirty="0" err="1" smtClean="0">
                <a:solidFill>
                  <a:srgbClr val="FF0000"/>
                </a:solidFill>
                <a:latin typeface="Times New Roman" pitchFamily="18" charset="0"/>
                <a:cs typeface="Times New Roman" pitchFamily="18" charset="0"/>
              </a:rPr>
              <a:t>combined</a:t>
            </a:r>
            <a:r>
              <a:rPr lang="ro-RO" sz="2000" i="1" dirty="0" smtClean="0">
                <a:solidFill>
                  <a:srgbClr val="FF0000"/>
                </a:solidFill>
                <a:latin typeface="Times New Roman" pitchFamily="18" charset="0"/>
                <a:cs typeface="Times New Roman" pitchFamily="18" charset="0"/>
              </a:rPr>
              <a:t> laser gamma </a:t>
            </a:r>
            <a:r>
              <a:rPr lang="ro-RO" sz="2000" i="1" dirty="0" err="1" smtClean="0">
                <a:solidFill>
                  <a:srgbClr val="FF0000"/>
                </a:solidFill>
                <a:latin typeface="Times New Roman" pitchFamily="18" charset="0"/>
                <a:cs typeface="Times New Roman" pitchFamily="18" charset="0"/>
              </a:rPr>
              <a:t>experiments</a:t>
            </a:r>
            <a:endParaRPr lang="ro-RO" sz="2000" i="1" dirty="0" smtClean="0">
              <a:solidFill>
                <a:srgbClr val="FF0000"/>
              </a:solidFill>
              <a:latin typeface="Times New Roman" pitchFamily="18" charset="0"/>
              <a:cs typeface="Times New Roman" pitchFamily="18" charset="0"/>
            </a:endParaRPr>
          </a:p>
          <a:p>
            <a:pPr lvl="1">
              <a:lnSpc>
                <a:spcPct val="150000"/>
              </a:lnSpc>
            </a:pPr>
            <a:r>
              <a:rPr lang="ro-RO" sz="2000" i="1" dirty="0" smtClean="0">
                <a:solidFill>
                  <a:srgbClr val="FF0000"/>
                </a:solidFill>
                <a:latin typeface="Times New Roman" pitchFamily="18" charset="0"/>
                <a:cs typeface="Times New Roman" pitchFamily="18" charset="0"/>
              </a:rPr>
              <a:t>TDR4: material </a:t>
            </a:r>
            <a:r>
              <a:rPr lang="ro-RO" sz="2000" i="1" dirty="0" err="1" smtClean="0">
                <a:solidFill>
                  <a:srgbClr val="FF0000"/>
                </a:solidFill>
                <a:latin typeface="Times New Roman" pitchFamily="18" charset="0"/>
                <a:cs typeface="Times New Roman" pitchFamily="18" charset="0"/>
              </a:rPr>
              <a:t>science</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and</a:t>
            </a:r>
            <a:r>
              <a:rPr lang="ro-RO" sz="2000" i="1" dirty="0" smtClean="0">
                <a:solidFill>
                  <a:srgbClr val="FF0000"/>
                </a:solidFill>
                <a:latin typeface="Times New Roman" pitchFamily="18" charset="0"/>
                <a:cs typeface="Times New Roman" pitchFamily="18" charset="0"/>
              </a:rPr>
              <a:t> </a:t>
            </a:r>
            <a:r>
              <a:rPr lang="ro-RO" sz="2000" i="1" dirty="0" err="1" smtClean="0">
                <a:solidFill>
                  <a:srgbClr val="FF0000"/>
                </a:solidFill>
                <a:latin typeface="Times New Roman" pitchFamily="18" charset="0"/>
                <a:cs typeface="Times New Roman" pitchFamily="18" charset="0"/>
              </a:rPr>
              <a:t>applications</a:t>
            </a:r>
            <a:r>
              <a:rPr lang="en-US" sz="2400" dirty="0" smtClean="0">
                <a:latin typeface="Times New Roman" pitchFamily="18" charset="0"/>
                <a:cs typeface="Times New Roman" pitchFamily="18" charset="0"/>
              </a:rPr>
              <a:t>    </a:t>
            </a:r>
            <a:endParaRPr lang="en-US" sz="2400" i="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12775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562074"/>
          </a:xfrm>
        </p:spPr>
        <p:txBody>
          <a:bodyPr/>
          <a:lstStyle/>
          <a:p>
            <a:r>
              <a:rPr lang="fr-FR" sz="2400" dirty="0" smtClean="0">
                <a:latin typeface="Arial" panose="020B0604020202020204" pitchFamily="34" charset="0"/>
                <a:cs typeface="Arial" panose="020B0604020202020204" pitchFamily="34" charset="0"/>
              </a:rPr>
              <a:t>TDR4:</a:t>
            </a:r>
            <a:r>
              <a:rPr lang="ro-RO" sz="2400" dirty="0" smtClean="0">
                <a:latin typeface="Arial" panose="020B0604020202020204" pitchFamily="34" charset="0"/>
                <a:cs typeface="Arial" panose="020B0604020202020204" pitchFamily="34" charset="0"/>
              </a:rPr>
              <a:t> </a:t>
            </a:r>
            <a:r>
              <a:rPr lang="fr-FR" sz="2400" dirty="0" smtClean="0">
                <a:latin typeface="Arial" panose="020B0604020202020204" pitchFamily="34" charset="0"/>
                <a:cs typeface="Arial" panose="020B0604020202020204" pitchFamily="34" charset="0"/>
              </a:rPr>
              <a:t>Applications of </a:t>
            </a:r>
            <a:r>
              <a:rPr lang="en-US" sz="2400" dirty="0" smtClean="0">
                <a:latin typeface="Arial" panose="020B0604020202020204" pitchFamily="34" charset="0"/>
                <a:cs typeface="Arial" panose="020B0604020202020204" pitchFamily="34" charset="0"/>
              </a:rPr>
              <a:t>Material</a:t>
            </a:r>
            <a:r>
              <a:rPr lang="fr-FR" sz="2400" dirty="0" smtClean="0">
                <a:latin typeface="Arial" panose="020B0604020202020204" pitchFamily="34" charset="0"/>
                <a:cs typeface="Arial" panose="020B0604020202020204" pitchFamily="34" charset="0"/>
              </a:rPr>
              <a:t> Science</a:t>
            </a:r>
            <a:endParaRPr lang="fr-FR" sz="2400" dirty="0">
              <a:latin typeface="Arial" panose="020B0604020202020204" pitchFamily="34" charset="0"/>
              <a:cs typeface="Arial" panose="020B0604020202020204" pitchFamily="34" charset="0"/>
            </a:endParaRPr>
          </a:p>
        </p:txBody>
      </p:sp>
      <p:sp>
        <p:nvSpPr>
          <p:cNvPr id="4" name="Rectangle 3"/>
          <p:cNvSpPr/>
          <p:nvPr/>
        </p:nvSpPr>
        <p:spPr>
          <a:xfrm>
            <a:off x="539552" y="1916832"/>
            <a:ext cx="8064896" cy="3170099"/>
          </a:xfrm>
          <a:prstGeom prst="rect">
            <a:avLst/>
          </a:prstGeom>
        </p:spPr>
        <p:txBody>
          <a:bodyPr wrap="square">
            <a:spAutoFit/>
          </a:bodyPr>
          <a:lstStyle/>
          <a:p>
            <a:r>
              <a:rPr lang="en-US" sz="2000" dirty="0"/>
              <a:t>• testing new materials for fusion and fission energy application</a:t>
            </a:r>
            <a:endParaRPr lang="fr-FR" sz="2000" dirty="0"/>
          </a:p>
          <a:p>
            <a:r>
              <a:rPr lang="en-US" sz="2000" dirty="0"/>
              <a:t>• testing of new materials for accelerator components</a:t>
            </a:r>
            <a:endParaRPr lang="fr-FR" sz="2000" dirty="0"/>
          </a:p>
          <a:p>
            <a:r>
              <a:rPr lang="en-US" sz="2000" dirty="0"/>
              <a:t>• testing materials for space science (electronics components,</a:t>
            </a:r>
            <a:endParaRPr lang="fr-FR" sz="2000" dirty="0"/>
          </a:p>
          <a:p>
            <a:r>
              <a:rPr lang="en-US" sz="2000" dirty="0" smtClean="0"/>
              <a:t>  hypervelocity </a:t>
            </a:r>
            <a:r>
              <a:rPr lang="en-US" sz="2000" dirty="0"/>
              <a:t>impacts</a:t>
            </a:r>
            <a:r>
              <a:rPr lang="en-US" sz="2000" dirty="0" smtClean="0"/>
              <a:t>)</a:t>
            </a:r>
          </a:p>
          <a:p>
            <a:endParaRPr lang="fr-FR" sz="2000" dirty="0"/>
          </a:p>
          <a:p>
            <a:r>
              <a:rPr lang="en-US" sz="2000" dirty="0"/>
              <a:t>• surface and volume modification; micro- and </a:t>
            </a:r>
            <a:r>
              <a:rPr lang="en-US" sz="2000" dirty="0" err="1"/>
              <a:t>nano</a:t>
            </a:r>
            <a:r>
              <a:rPr lang="en-US" sz="2000" dirty="0"/>
              <a:t>-technology)</a:t>
            </a:r>
            <a:endParaRPr lang="fr-FR" sz="2000" dirty="0"/>
          </a:p>
          <a:p>
            <a:r>
              <a:rPr lang="en-US" sz="2000" dirty="0"/>
              <a:t>• biological science research (effects on bio-molecules, cells)</a:t>
            </a:r>
            <a:endParaRPr lang="fr-FR" sz="2000" dirty="0"/>
          </a:p>
          <a:p>
            <a:r>
              <a:rPr lang="en-US" sz="2000" dirty="0"/>
              <a:t>• testing radiation hardness and developments of detectors</a:t>
            </a:r>
            <a:endParaRPr lang="fr-FR" sz="2000" dirty="0"/>
          </a:p>
          <a:p>
            <a:r>
              <a:rPr lang="en-US" sz="2000" dirty="0"/>
              <a:t>• irradiated optical components </a:t>
            </a:r>
            <a:r>
              <a:rPr lang="en-US" sz="2000" dirty="0" smtClean="0"/>
              <a:t>testing</a:t>
            </a:r>
          </a:p>
          <a:p>
            <a:endParaRPr lang="en-US" sz="2000" dirty="0"/>
          </a:p>
        </p:txBody>
      </p:sp>
      <p:sp>
        <p:nvSpPr>
          <p:cNvPr id="3" name="TextBox 2"/>
          <p:cNvSpPr txBox="1"/>
          <p:nvPr/>
        </p:nvSpPr>
        <p:spPr>
          <a:xfrm>
            <a:off x="827584" y="5517232"/>
            <a:ext cx="7859216" cy="1200329"/>
          </a:xfrm>
          <a:prstGeom prst="rect">
            <a:avLst/>
          </a:prstGeom>
          <a:noFill/>
        </p:spPr>
        <p:txBody>
          <a:bodyPr wrap="square" rtlCol="0">
            <a:spAutoFit/>
          </a:bodyPr>
          <a:lstStyle/>
          <a:p>
            <a:pPr>
              <a:buClrTx/>
              <a:buFontTx/>
              <a:buNone/>
              <a:defRPr/>
            </a:pPr>
            <a:endParaRPr lang="en-US" altLang="en-US" dirty="0">
              <a:solidFill>
                <a:srgbClr val="000000"/>
              </a:solidFill>
            </a:endParaRPr>
          </a:p>
          <a:p>
            <a:pPr>
              <a:buClrTx/>
              <a:buFontTx/>
              <a:buNone/>
              <a:defRPr/>
            </a:pPr>
            <a:r>
              <a:rPr lang="en-US" altLang="en-US" dirty="0">
                <a:solidFill>
                  <a:srgbClr val="000000"/>
                </a:solidFill>
              </a:rPr>
              <a:t>Potential partners: </a:t>
            </a:r>
            <a:r>
              <a:rPr lang="en-US" altLang="en-US" i="1" dirty="0">
                <a:solidFill>
                  <a:srgbClr val="000000"/>
                </a:solidFill>
              </a:rPr>
              <a:t>GSI, CERN, GANIL, </a:t>
            </a:r>
            <a:r>
              <a:rPr lang="en-US" altLang="en-US" i="1" dirty="0" err="1">
                <a:solidFill>
                  <a:srgbClr val="000000"/>
                </a:solidFill>
              </a:rPr>
              <a:t>Politecnico</a:t>
            </a:r>
            <a:r>
              <a:rPr lang="en-US" altLang="en-US" i="1" dirty="0">
                <a:solidFill>
                  <a:srgbClr val="000000"/>
                </a:solidFill>
              </a:rPr>
              <a:t> di Torino, ESA, </a:t>
            </a:r>
          </a:p>
          <a:p>
            <a:pPr>
              <a:buClrTx/>
              <a:buFontTx/>
              <a:buNone/>
              <a:defRPr/>
            </a:pPr>
            <a:r>
              <a:rPr lang="de-DE" altLang="en-US" i="1" dirty="0">
                <a:solidFill>
                  <a:srgbClr val="000000"/>
                </a:solidFill>
              </a:rPr>
              <a:t>Fraunhofer-Institut für Kurzzeitdynamik Ernst-Mach-Institut EMI</a:t>
            </a:r>
            <a:endParaRPr lang="en-US" altLang="en-US" i="1" dirty="0">
              <a:solidFill>
                <a:srgbClr val="000000"/>
              </a:solidFill>
            </a:endParaRPr>
          </a:p>
          <a:p>
            <a:endParaRPr lang="en-US" dirty="0"/>
          </a:p>
        </p:txBody>
      </p:sp>
    </p:spTree>
    <p:extLst>
      <p:ext uri="{BB962C8B-B14F-4D97-AF65-F5344CB8AC3E}">
        <p14:creationId xmlns:p14="http://schemas.microsoft.com/office/powerpoint/2010/main" val="11321768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32161" y="456841"/>
            <a:ext cx="8219520" cy="468000"/>
          </a:xfrm>
        </p:spPr>
        <p:txBody>
          <a:bodyPr/>
          <a:lstStyle/>
          <a:p>
            <a:r>
              <a:rPr lang="de-DE" altLang="en-US" sz="2903" b="1"/>
              <a:t>Materials for Fusion Energy Systems</a:t>
            </a:r>
            <a:endParaRPr lang="en-US" altLang="en-US" smtClean="0"/>
          </a:p>
        </p:txBody>
      </p:sp>
      <p:sp>
        <p:nvSpPr>
          <p:cNvPr id="3" name="Content Placeholder 2"/>
          <p:cNvSpPr>
            <a:spLocks noGrp="1"/>
          </p:cNvSpPr>
          <p:nvPr>
            <p:ph sz="half" idx="1"/>
          </p:nvPr>
        </p:nvSpPr>
        <p:spPr>
          <a:xfrm>
            <a:off x="493921" y="1424521"/>
            <a:ext cx="3948480" cy="4838400"/>
          </a:xfrm>
        </p:spPr>
        <p:txBody>
          <a:bodyPr/>
          <a:lstStyle/>
          <a:p>
            <a:pPr marL="0">
              <a:buNone/>
              <a:defRPr/>
            </a:pPr>
            <a:r>
              <a:rPr lang="en-US" sz="1814" dirty="0">
                <a:solidFill>
                  <a:srgbClr val="002060"/>
                </a:solidFill>
              </a:rPr>
              <a:t>Extreme operating conditions on materials surrounding the plasma:</a:t>
            </a:r>
          </a:p>
          <a:p>
            <a:pPr>
              <a:buFont typeface="Wingdings" panose="05000000000000000000" pitchFamily="2" charset="2"/>
              <a:buChar char="q"/>
              <a:defRPr/>
            </a:pPr>
            <a:r>
              <a:rPr lang="en-US" sz="1814" dirty="0">
                <a:solidFill>
                  <a:srgbClr val="002060"/>
                </a:solidFill>
              </a:rPr>
              <a:t> high heat fluxes</a:t>
            </a:r>
          </a:p>
          <a:p>
            <a:pPr>
              <a:buFont typeface="Wingdings" panose="05000000000000000000" pitchFamily="2" charset="2"/>
              <a:buChar char="q"/>
              <a:defRPr/>
            </a:pPr>
            <a:r>
              <a:rPr lang="en-US" sz="1814" dirty="0">
                <a:solidFill>
                  <a:srgbClr val="002060"/>
                </a:solidFill>
              </a:rPr>
              <a:t>sputtering/</a:t>
            </a:r>
            <a:r>
              <a:rPr lang="en-US" sz="1814" dirty="0" err="1">
                <a:solidFill>
                  <a:srgbClr val="002060"/>
                </a:solidFill>
              </a:rPr>
              <a:t>redeposition</a:t>
            </a:r>
            <a:endParaRPr lang="en-US" sz="1814" dirty="0">
              <a:solidFill>
                <a:srgbClr val="002060"/>
              </a:solidFill>
            </a:endParaRPr>
          </a:p>
          <a:p>
            <a:pPr>
              <a:lnSpc>
                <a:spcPct val="150000"/>
              </a:lnSpc>
              <a:spcAft>
                <a:spcPts val="0"/>
              </a:spcAft>
              <a:buFont typeface="Wingdings" panose="05000000000000000000" pitchFamily="2" charset="2"/>
              <a:buChar char="q"/>
              <a:defRPr/>
            </a:pPr>
            <a:r>
              <a:rPr lang="en-US" sz="1814" dirty="0">
                <a:solidFill>
                  <a:srgbClr val="002060"/>
                </a:solidFill>
              </a:rPr>
              <a:t>T</a:t>
            </a:r>
            <a:r>
              <a:rPr lang="en-US" sz="1814" baseline="-25000" dirty="0">
                <a:solidFill>
                  <a:srgbClr val="002060"/>
                </a:solidFill>
              </a:rPr>
              <a:t>2</a:t>
            </a:r>
            <a:r>
              <a:rPr lang="en-US" sz="1814" dirty="0">
                <a:solidFill>
                  <a:srgbClr val="002060"/>
                </a:solidFill>
              </a:rPr>
              <a:t> retention</a:t>
            </a:r>
          </a:p>
          <a:p>
            <a:pPr marL="0" indent="0">
              <a:lnSpc>
                <a:spcPct val="150000"/>
              </a:lnSpc>
              <a:spcAft>
                <a:spcPts val="0"/>
              </a:spcAft>
              <a:buNone/>
              <a:defRPr/>
            </a:pPr>
            <a:endParaRPr lang="en-US" sz="1814" dirty="0">
              <a:solidFill>
                <a:srgbClr val="002060"/>
              </a:solidFill>
            </a:endParaRPr>
          </a:p>
          <a:p>
            <a:pPr marL="0" indent="0">
              <a:lnSpc>
                <a:spcPct val="150000"/>
              </a:lnSpc>
              <a:spcAft>
                <a:spcPts val="0"/>
              </a:spcAft>
              <a:buNone/>
              <a:defRPr/>
            </a:pPr>
            <a:r>
              <a:rPr lang="en-US" sz="1814" dirty="0">
                <a:solidFill>
                  <a:srgbClr val="002060"/>
                </a:solidFill>
              </a:rPr>
              <a:t>Key strategies for the coming decade:</a:t>
            </a:r>
          </a:p>
          <a:p>
            <a:pPr>
              <a:lnSpc>
                <a:spcPct val="150000"/>
              </a:lnSpc>
              <a:spcAft>
                <a:spcPts val="0"/>
              </a:spcAft>
              <a:defRPr/>
            </a:pPr>
            <a:r>
              <a:rPr lang="en-US" sz="1814" dirty="0">
                <a:solidFill>
                  <a:srgbClr val="002060"/>
                </a:solidFill>
              </a:rPr>
              <a:t> exploratory testing in prototypic fusion radiation environments (combined with modeling) to foster the development of candidate materials</a:t>
            </a:r>
          </a:p>
          <a:p>
            <a:pPr>
              <a:buFont typeface="Wingdings" panose="05000000000000000000" pitchFamily="2" charset="2"/>
              <a:buChar char="q"/>
              <a:defRPr/>
            </a:pPr>
            <a:endParaRPr lang="en-US" sz="1814" dirty="0">
              <a:solidFill>
                <a:srgbClr val="002060"/>
              </a:solidFill>
            </a:endParaRPr>
          </a:p>
          <a:p>
            <a:pPr>
              <a:buFont typeface="Wingdings" panose="05000000000000000000" pitchFamily="2" charset="2"/>
              <a:buChar char="q"/>
              <a:defRPr/>
            </a:pPr>
            <a:endParaRPr lang="de-DE" sz="1814" dirty="0">
              <a:solidFill>
                <a:srgbClr val="002060"/>
              </a:solidFill>
            </a:endParaRPr>
          </a:p>
          <a:p>
            <a:pPr>
              <a:buFont typeface="Wingdings" panose="05000000000000000000" pitchFamily="2" charset="2"/>
              <a:buChar char="q"/>
              <a:defRPr/>
            </a:pPr>
            <a:endParaRPr lang="en-US" sz="1814" dirty="0">
              <a:solidFill>
                <a:srgbClr val="002060"/>
              </a:solidFill>
            </a:endParaRPr>
          </a:p>
          <a:p>
            <a:pPr>
              <a:buFont typeface="Times New Roman" pitchFamily="16" charset="0"/>
              <a:buNone/>
              <a:defRPr/>
            </a:pPr>
            <a:endParaRPr lang="en-US" dirty="0"/>
          </a:p>
        </p:txBody>
      </p:sp>
      <p:sp>
        <p:nvSpPr>
          <p:cNvPr id="4" name="Content Placeholder 3"/>
          <p:cNvSpPr>
            <a:spLocks noGrp="1"/>
          </p:cNvSpPr>
          <p:nvPr>
            <p:ph sz="half" idx="2"/>
          </p:nvPr>
        </p:nvSpPr>
        <p:spPr>
          <a:xfrm>
            <a:off x="4502881" y="1424521"/>
            <a:ext cx="3949920" cy="5114880"/>
          </a:xfrm>
        </p:spPr>
        <p:txBody>
          <a:bodyPr/>
          <a:lstStyle/>
          <a:p>
            <a:pPr marL="0" indent="0">
              <a:buNone/>
              <a:defRPr/>
            </a:pPr>
            <a:r>
              <a:rPr lang="en-US" sz="1814" dirty="0">
                <a:solidFill>
                  <a:srgbClr val="002060"/>
                </a:solidFill>
              </a:rPr>
              <a:t>Key issues in fusion materials degradation </a:t>
            </a:r>
          </a:p>
          <a:p>
            <a:pPr>
              <a:spcAft>
                <a:spcPts val="0"/>
              </a:spcAft>
              <a:buFont typeface="Courier New" panose="02070309020205020404" pitchFamily="49" charset="0"/>
              <a:buChar char="o"/>
              <a:defRPr/>
            </a:pPr>
            <a:r>
              <a:rPr lang="en-US" sz="1814" dirty="0">
                <a:solidFill>
                  <a:srgbClr val="002060"/>
                </a:solidFill>
              </a:rPr>
              <a:t>Structural materials: dimensional stability and mechanical properties</a:t>
            </a:r>
          </a:p>
          <a:p>
            <a:pPr marL="0" indent="0">
              <a:spcAft>
                <a:spcPts val="0"/>
              </a:spcAft>
              <a:buNone/>
              <a:defRPr/>
            </a:pPr>
            <a:r>
              <a:rPr lang="en-US" sz="726" dirty="0">
                <a:solidFill>
                  <a:srgbClr val="002060"/>
                </a:solidFill>
              </a:rPr>
              <a:t> </a:t>
            </a:r>
          </a:p>
          <a:p>
            <a:pPr>
              <a:spcAft>
                <a:spcPts val="0"/>
              </a:spcAft>
              <a:defRPr/>
            </a:pPr>
            <a:r>
              <a:rPr lang="en-US" sz="1814" dirty="0">
                <a:solidFill>
                  <a:srgbClr val="002060"/>
                </a:solidFill>
              </a:rPr>
              <a:t> Diagnostic materials: strong changes in electrical and optical properties</a:t>
            </a:r>
          </a:p>
          <a:p>
            <a:pPr>
              <a:spcAft>
                <a:spcPts val="0"/>
              </a:spcAft>
              <a:defRPr/>
            </a:pPr>
            <a:endParaRPr lang="en-US" sz="1814" dirty="0">
              <a:solidFill>
                <a:srgbClr val="002060"/>
              </a:solidFill>
            </a:endParaRPr>
          </a:p>
          <a:p>
            <a:pPr marL="0" indent="0">
              <a:lnSpc>
                <a:spcPct val="150000"/>
              </a:lnSpc>
              <a:spcAft>
                <a:spcPts val="0"/>
              </a:spcAft>
              <a:buNone/>
              <a:defRPr/>
            </a:pPr>
            <a:r>
              <a:rPr lang="en-US" sz="1814" dirty="0">
                <a:solidFill>
                  <a:srgbClr val="002060"/>
                </a:solidFill>
              </a:rPr>
              <a:t>Key strategies for the coming decade :</a:t>
            </a:r>
          </a:p>
          <a:p>
            <a:pPr>
              <a:lnSpc>
                <a:spcPct val="150000"/>
              </a:lnSpc>
              <a:spcAft>
                <a:spcPts val="0"/>
              </a:spcAft>
              <a:defRPr/>
            </a:pPr>
            <a:r>
              <a:rPr lang="en-US" sz="1814" dirty="0">
                <a:solidFill>
                  <a:srgbClr val="002060"/>
                </a:solidFill>
              </a:rPr>
              <a:t> new high density structural materials  with </a:t>
            </a:r>
            <a:r>
              <a:rPr lang="en-US" sz="1814" dirty="0" err="1">
                <a:solidFill>
                  <a:srgbClr val="002060"/>
                </a:solidFill>
              </a:rPr>
              <a:t>nanoscale</a:t>
            </a:r>
            <a:r>
              <a:rPr lang="en-US" sz="1814" dirty="0">
                <a:solidFill>
                  <a:srgbClr val="002060"/>
                </a:solidFill>
              </a:rPr>
              <a:t> features conferring improved mechanical strength and radiation resistance</a:t>
            </a:r>
          </a:p>
          <a:p>
            <a:pPr>
              <a:buFont typeface="Courier New" panose="02070309020205020404" pitchFamily="49" charset="0"/>
              <a:buChar char="o"/>
              <a:defRPr/>
            </a:pPr>
            <a:endParaRPr lang="en-US" sz="1814" dirty="0">
              <a:solidFill>
                <a:srgbClr val="002060"/>
              </a:solidFill>
            </a:endParaRPr>
          </a:p>
          <a:p>
            <a:pPr>
              <a:buFont typeface="Courier New" panose="02070309020205020404" pitchFamily="49" charset="0"/>
              <a:buChar char="o"/>
              <a:defRPr/>
            </a:pPr>
            <a:endParaRPr lang="de-DE" sz="1814" dirty="0">
              <a:solidFill>
                <a:srgbClr val="002060"/>
              </a:solidFill>
            </a:endParaRPr>
          </a:p>
          <a:p>
            <a:pPr>
              <a:buFont typeface="Courier New" panose="02070309020205020404" pitchFamily="49" charset="0"/>
              <a:buChar char="o"/>
              <a:defRPr/>
            </a:pPr>
            <a:endParaRPr lang="en-US" sz="1814" dirty="0">
              <a:solidFill>
                <a:srgbClr val="002060"/>
              </a:solidFill>
            </a:endParaRPr>
          </a:p>
          <a:p>
            <a:pPr>
              <a:buFont typeface="Times New Roman" pitchFamily="16" charset="0"/>
              <a:buNone/>
              <a:defRPr/>
            </a:pPr>
            <a:endParaRPr lang="en-US" dirty="0"/>
          </a:p>
        </p:txBody>
      </p:sp>
    </p:spTree>
    <p:extLst>
      <p:ext uri="{BB962C8B-B14F-4D97-AF65-F5344CB8AC3E}">
        <p14:creationId xmlns:p14="http://schemas.microsoft.com/office/powerpoint/2010/main" val="38010848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 y="1963081"/>
            <a:ext cx="9142560" cy="2615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Text Box 2"/>
          <p:cNvSpPr txBox="1">
            <a:spLocks noChangeArrowheads="1"/>
          </p:cNvSpPr>
          <p:nvPr/>
        </p:nvSpPr>
        <p:spPr bwMode="auto">
          <a:xfrm>
            <a:off x="1288801" y="561961"/>
            <a:ext cx="65880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9pPr>
          </a:lstStyle>
          <a:p>
            <a:pPr algn="ctr" eaLnBrk="1">
              <a:lnSpc>
                <a:spcPct val="93000"/>
              </a:lnSpc>
              <a:buClrTx/>
              <a:buFontTx/>
              <a:buNone/>
              <a:defRPr/>
            </a:pPr>
            <a:r>
              <a:rPr lang="en-US" altLang="en-US" sz="2177">
                <a:solidFill>
                  <a:srgbClr val="000000"/>
                </a:solidFill>
                <a:effectLst>
                  <a:outerShdw blurRad="38100" dist="38100" dir="2700000" algn="tl">
                    <a:srgbClr val="C0C0C0"/>
                  </a:outerShdw>
                </a:effectLst>
              </a:rPr>
              <a:t>Laser irradiation studies for fusion reactor materials</a:t>
            </a:r>
          </a:p>
        </p:txBody>
      </p:sp>
      <p:sp>
        <p:nvSpPr>
          <p:cNvPr id="6148" name="Text Box 3"/>
          <p:cNvSpPr txBox="1">
            <a:spLocks noChangeArrowheads="1"/>
          </p:cNvSpPr>
          <p:nvPr/>
        </p:nvSpPr>
        <p:spPr bwMode="auto">
          <a:xfrm>
            <a:off x="249121" y="5881320"/>
            <a:ext cx="7878240" cy="33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9pPr>
          </a:lstStyle>
          <a:p>
            <a:pPr>
              <a:lnSpc>
                <a:spcPct val="93000"/>
              </a:lnSpc>
              <a:spcAft>
                <a:spcPts val="1293"/>
              </a:spcAft>
            </a:pPr>
            <a:r>
              <a:rPr lang="en-US" altLang="en-US" sz="1814" dirty="0" err="1" smtClean="0">
                <a:solidFill>
                  <a:srgbClr val="000000"/>
                </a:solidFill>
              </a:rPr>
              <a:t>Lungu</a:t>
            </a:r>
            <a:r>
              <a:rPr lang="ro-RO" altLang="en-US" sz="1814" dirty="0" smtClean="0">
                <a:solidFill>
                  <a:srgbClr val="000000"/>
                </a:solidFill>
              </a:rPr>
              <a:t>, Ursescu et al, APL2014</a:t>
            </a:r>
            <a:endParaRPr lang="en-US" altLang="en-US" sz="1814" dirty="0">
              <a:solidFill>
                <a:srgbClr val="000000"/>
              </a:solidFill>
            </a:endParaRPr>
          </a:p>
        </p:txBody>
      </p:sp>
      <p:sp>
        <p:nvSpPr>
          <p:cNvPr id="6149" name="Text Box 4"/>
          <p:cNvSpPr txBox="1">
            <a:spLocks noChangeArrowheads="1"/>
          </p:cNvSpPr>
          <p:nvPr/>
        </p:nvSpPr>
        <p:spPr bwMode="auto">
          <a:xfrm>
            <a:off x="498241" y="4637160"/>
            <a:ext cx="8376480" cy="58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9pPr>
          </a:lstStyle>
          <a:p>
            <a:pPr>
              <a:lnSpc>
                <a:spcPct val="93000"/>
              </a:lnSpc>
              <a:spcAft>
                <a:spcPts val="1293"/>
              </a:spcAft>
            </a:pPr>
            <a:r>
              <a:rPr lang="en-US" altLang="en-US" sz="1814">
                <a:solidFill>
                  <a:srgbClr val="000000"/>
                </a:solidFill>
              </a:rPr>
              <a:t>SEM W probe                       SEM C probe                                     SEM Be probe</a:t>
            </a:r>
          </a:p>
        </p:txBody>
      </p:sp>
    </p:spTree>
    <p:extLst>
      <p:ext uri="{BB962C8B-B14F-4D97-AF65-F5344CB8AC3E}">
        <p14:creationId xmlns:p14="http://schemas.microsoft.com/office/powerpoint/2010/main" val="25000960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63041" y="595081"/>
            <a:ext cx="8219520" cy="468000"/>
          </a:xfrm>
        </p:spPr>
        <p:txBody>
          <a:bodyPr/>
          <a:lstStyle/>
          <a:p>
            <a:r>
              <a:rPr lang="de-DE" altLang="en-US" sz="2903" b="1"/>
              <a:t>Materials for Fission Energy Systems</a:t>
            </a:r>
            <a:endParaRPr lang="en-US" altLang="en-US" sz="2903" b="1"/>
          </a:p>
        </p:txBody>
      </p:sp>
      <p:sp>
        <p:nvSpPr>
          <p:cNvPr id="3" name="Content Placeholder 2"/>
          <p:cNvSpPr>
            <a:spLocks noGrp="1"/>
          </p:cNvSpPr>
          <p:nvPr>
            <p:ph idx="1"/>
          </p:nvPr>
        </p:nvSpPr>
        <p:spPr>
          <a:xfrm>
            <a:off x="541441" y="1772816"/>
            <a:ext cx="8570880" cy="4230951"/>
          </a:xfrm>
        </p:spPr>
        <p:txBody>
          <a:bodyPr/>
          <a:lstStyle/>
          <a:p>
            <a:pPr marL="0" indent="0">
              <a:lnSpc>
                <a:spcPct val="150000"/>
              </a:lnSpc>
              <a:spcAft>
                <a:spcPts val="0"/>
              </a:spcAft>
              <a:buNone/>
              <a:defRPr/>
            </a:pPr>
            <a:endParaRPr lang="en-US" sz="1814" dirty="0">
              <a:solidFill>
                <a:srgbClr val="002060"/>
              </a:solidFill>
            </a:endParaRPr>
          </a:p>
          <a:p>
            <a:pPr>
              <a:buFont typeface="Times New Roman" pitchFamily="16" charset="0"/>
              <a:buNone/>
              <a:defRPr/>
            </a:pPr>
            <a:endParaRPr lang="en-US" sz="1814" dirty="0"/>
          </a:p>
          <a:p>
            <a:pPr>
              <a:buFont typeface="Times New Roman" pitchFamily="16" charset="0"/>
              <a:buNone/>
              <a:defRPr/>
            </a:pPr>
            <a:endParaRPr lang="en-US" sz="1814" dirty="0"/>
          </a:p>
          <a:p>
            <a:pPr>
              <a:buFont typeface="Times New Roman" pitchFamily="16" charset="0"/>
              <a:buNone/>
              <a:defRPr/>
            </a:pPr>
            <a:endParaRPr lang="en-US" sz="1814" dirty="0"/>
          </a:p>
          <a:p>
            <a:pPr>
              <a:buFont typeface="Times New Roman" pitchFamily="16" charset="0"/>
              <a:buNone/>
              <a:defRPr/>
            </a:pPr>
            <a:endParaRPr lang="en-US" sz="1814" dirty="0"/>
          </a:p>
          <a:p>
            <a:pPr>
              <a:buFont typeface="Times New Roman" pitchFamily="16" charset="0"/>
              <a:buNone/>
              <a:defRPr/>
            </a:pPr>
            <a:r>
              <a:rPr lang="en-US" sz="1814" dirty="0"/>
              <a:t>Very High Temperature Reactor Purpose:</a:t>
            </a:r>
          </a:p>
          <a:p>
            <a:pPr>
              <a:buFont typeface="Arial" panose="020B0604020202020204" pitchFamily="34" charset="0"/>
              <a:buChar char="•"/>
              <a:defRPr/>
            </a:pPr>
            <a:r>
              <a:rPr lang="en-US" sz="1814" dirty="0"/>
              <a:t>More Efficient Power production</a:t>
            </a:r>
          </a:p>
          <a:p>
            <a:pPr>
              <a:buFont typeface="Arial" panose="020B0604020202020204" pitchFamily="34" charset="0"/>
              <a:buChar char="•"/>
              <a:defRPr/>
            </a:pPr>
            <a:r>
              <a:rPr lang="en-US" sz="1814" dirty="0"/>
              <a:t>Inherent passive safety features</a:t>
            </a:r>
            <a:endParaRPr lang="en-US" sz="1814" dirty="0">
              <a:solidFill>
                <a:srgbClr val="002060"/>
              </a:solidFill>
            </a:endParaRPr>
          </a:p>
          <a:p>
            <a:pPr marL="0" indent="0">
              <a:lnSpc>
                <a:spcPct val="150000"/>
              </a:lnSpc>
              <a:spcAft>
                <a:spcPts val="0"/>
              </a:spcAft>
              <a:buNone/>
              <a:defRPr/>
            </a:pPr>
            <a:r>
              <a:rPr lang="en-US" sz="1814" dirty="0">
                <a:solidFill>
                  <a:srgbClr val="002060"/>
                </a:solidFill>
              </a:rPr>
              <a:t>Breakthroughs needed</a:t>
            </a:r>
          </a:p>
          <a:p>
            <a:pPr>
              <a:lnSpc>
                <a:spcPct val="150000"/>
              </a:lnSpc>
              <a:spcAft>
                <a:spcPts val="0"/>
              </a:spcAft>
              <a:defRPr/>
            </a:pPr>
            <a:r>
              <a:rPr lang="en-US" sz="1814" dirty="0">
                <a:solidFill>
                  <a:srgbClr val="002060"/>
                </a:solidFill>
              </a:rPr>
              <a:t>materials for extreme environments, high temperature, high radiation flux, high </a:t>
            </a:r>
            <a:r>
              <a:rPr lang="en-US" sz="1814" dirty="0" err="1" smtClean="0">
                <a:solidFill>
                  <a:srgbClr val="002060"/>
                </a:solidFill>
              </a:rPr>
              <a:t>corrosivity</a:t>
            </a:r>
            <a:endParaRPr lang="en-US" sz="1814" dirty="0">
              <a:solidFill>
                <a:srgbClr val="002060"/>
              </a:solidFill>
            </a:endParaRP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401" y="1355401"/>
            <a:ext cx="2882880" cy="19382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801" y="1500841"/>
            <a:ext cx="1892160" cy="16459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641" y="1513801"/>
            <a:ext cx="2851200" cy="163296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090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56481" y="361"/>
            <a:ext cx="8228160" cy="830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9pPr>
          </a:lstStyle>
          <a:p>
            <a:pPr algn="ctr" eaLnBrk="1">
              <a:lnSpc>
                <a:spcPct val="93000"/>
              </a:lnSpc>
              <a:buClrTx/>
              <a:buFontTx/>
              <a:buNone/>
              <a:defRPr/>
            </a:pPr>
            <a:r>
              <a:rPr lang="en-US" altLang="en-US" sz="2177">
                <a:solidFill>
                  <a:srgbClr val="000000"/>
                </a:solidFill>
                <a:effectLst>
                  <a:outerShdw blurRad="38100" dist="38100" dir="2700000" algn="tl">
                    <a:srgbClr val="C0C0C0"/>
                  </a:outerShdw>
                </a:effectLst>
              </a:rPr>
              <a:t>Testing of new materials for accelerator components</a:t>
            </a:r>
          </a:p>
        </p:txBody>
      </p:sp>
      <p:sp>
        <p:nvSpPr>
          <p:cNvPr id="7171" name="Text Box 2"/>
          <p:cNvSpPr txBox="1">
            <a:spLocks noChangeArrowheads="1"/>
          </p:cNvSpPr>
          <p:nvPr/>
        </p:nvSpPr>
        <p:spPr bwMode="auto">
          <a:xfrm>
            <a:off x="563041" y="831241"/>
            <a:ext cx="7534080" cy="487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WenQuanYi Micro Hei" charset="0"/>
                <a:cs typeface="WenQuanYi Micro Hei" charset="0"/>
              </a:defRPr>
            </a:lvl9pPr>
          </a:lstStyle>
          <a:p>
            <a:pPr eaLnBrk="1">
              <a:lnSpc>
                <a:spcPct val="93000"/>
              </a:lnSpc>
              <a:buClrTx/>
              <a:buFontTx/>
              <a:buNone/>
              <a:defRPr/>
            </a:pPr>
            <a:endParaRPr lang="en-US" altLang="en-US" sz="1814" dirty="0">
              <a:solidFill>
                <a:srgbClr val="000000"/>
              </a:solidFill>
            </a:endParaRPr>
          </a:p>
          <a:p>
            <a:pPr eaLnBrk="1">
              <a:lnSpc>
                <a:spcPct val="93000"/>
              </a:lnSpc>
              <a:buClrTx/>
              <a:buFontTx/>
              <a:buNone/>
              <a:defRPr/>
            </a:pPr>
            <a:r>
              <a:rPr lang="de-DE" altLang="en-US" sz="1814" b="1" dirty="0">
                <a:solidFill>
                  <a:srgbClr val="000000"/>
                </a:solidFill>
              </a:rPr>
              <a:t>High power </a:t>
            </a:r>
            <a:r>
              <a:rPr lang="de-DE" altLang="en-US" sz="1814" b="1" dirty="0" err="1">
                <a:solidFill>
                  <a:srgbClr val="000000"/>
                </a:solidFill>
              </a:rPr>
              <a:t>targets</a:t>
            </a:r>
            <a:r>
              <a:rPr lang="de-DE" altLang="en-US" sz="1814" b="1" dirty="0">
                <a:solidFill>
                  <a:srgbClr val="000000"/>
                </a:solidFill>
              </a:rPr>
              <a:t>: </a:t>
            </a:r>
            <a:r>
              <a:rPr lang="de-DE" altLang="en-US" sz="1814" b="1" dirty="0" err="1">
                <a:solidFill>
                  <a:srgbClr val="000000"/>
                </a:solidFill>
              </a:rPr>
              <a:t>production</a:t>
            </a:r>
            <a:r>
              <a:rPr lang="de-DE" altLang="en-US" sz="1814" b="1" dirty="0">
                <a:solidFill>
                  <a:srgbClr val="000000"/>
                </a:solidFill>
              </a:rPr>
              <a:t> </a:t>
            </a:r>
            <a:r>
              <a:rPr lang="de-DE" altLang="en-US" sz="1814" b="1" dirty="0" err="1">
                <a:solidFill>
                  <a:srgbClr val="000000"/>
                </a:solidFill>
              </a:rPr>
              <a:t>targets</a:t>
            </a:r>
            <a:r>
              <a:rPr lang="de-DE" altLang="en-US" sz="1814" b="1" dirty="0">
                <a:solidFill>
                  <a:srgbClr val="000000"/>
                </a:solidFill>
              </a:rPr>
              <a:t> </a:t>
            </a:r>
            <a:r>
              <a:rPr lang="de-DE" altLang="en-US" sz="1814" b="1" dirty="0" err="1">
                <a:solidFill>
                  <a:srgbClr val="000000"/>
                </a:solidFill>
              </a:rPr>
              <a:t>for</a:t>
            </a:r>
            <a:r>
              <a:rPr lang="de-DE" altLang="en-US" sz="1814" b="1" dirty="0">
                <a:solidFill>
                  <a:srgbClr val="000000"/>
                </a:solidFill>
              </a:rPr>
              <a:t> </a:t>
            </a:r>
            <a:r>
              <a:rPr lang="de-DE" altLang="en-US" sz="1814" b="1" dirty="0" err="1">
                <a:solidFill>
                  <a:srgbClr val="000000"/>
                </a:solidFill>
              </a:rPr>
              <a:t>radioactive</a:t>
            </a:r>
            <a:r>
              <a:rPr lang="de-DE" altLang="en-US" sz="1814" b="1" dirty="0">
                <a:solidFill>
                  <a:srgbClr val="000000"/>
                </a:solidFill>
              </a:rPr>
              <a:t> </a:t>
            </a:r>
            <a:r>
              <a:rPr lang="de-DE" altLang="en-US" sz="1814" b="1" dirty="0" err="1">
                <a:solidFill>
                  <a:srgbClr val="000000"/>
                </a:solidFill>
              </a:rPr>
              <a:t>beams</a:t>
            </a:r>
            <a:r>
              <a:rPr lang="de-DE" altLang="en-US" sz="1814" b="1" dirty="0">
                <a:solidFill>
                  <a:srgbClr val="000000"/>
                </a:solidFill>
              </a:rPr>
              <a:t>, </a:t>
            </a:r>
            <a:r>
              <a:rPr lang="de-DE" altLang="en-US" sz="1814" b="1" dirty="0" err="1">
                <a:solidFill>
                  <a:srgbClr val="000000"/>
                </a:solidFill>
              </a:rPr>
              <a:t>neutrinos</a:t>
            </a:r>
            <a:r>
              <a:rPr lang="de-DE" altLang="en-US" sz="1814" b="1" dirty="0">
                <a:solidFill>
                  <a:srgbClr val="000000"/>
                </a:solidFill>
              </a:rPr>
              <a:t>, </a:t>
            </a:r>
            <a:r>
              <a:rPr lang="de-DE" altLang="en-US" sz="1814" b="1" dirty="0" err="1">
                <a:solidFill>
                  <a:srgbClr val="000000"/>
                </a:solidFill>
              </a:rPr>
              <a:t>spallation</a:t>
            </a:r>
            <a:r>
              <a:rPr lang="de-DE" altLang="en-US" sz="1814" b="1" dirty="0">
                <a:solidFill>
                  <a:srgbClr val="000000"/>
                </a:solidFill>
              </a:rPr>
              <a:t> </a:t>
            </a:r>
            <a:r>
              <a:rPr lang="de-DE" altLang="en-US" sz="1814" b="1" dirty="0" err="1">
                <a:solidFill>
                  <a:srgbClr val="000000"/>
                </a:solidFill>
              </a:rPr>
              <a:t>targets</a:t>
            </a:r>
            <a:endParaRPr lang="de-DE" altLang="en-US" sz="1814" b="1" dirty="0">
              <a:solidFill>
                <a:srgbClr val="000000"/>
              </a:solidFill>
            </a:endParaRPr>
          </a:p>
          <a:p>
            <a:pPr eaLnBrk="1">
              <a:lnSpc>
                <a:spcPct val="93000"/>
              </a:lnSpc>
              <a:buClrTx/>
              <a:buFontTx/>
              <a:buNone/>
              <a:defRPr/>
            </a:pPr>
            <a:endParaRPr lang="de-DE" altLang="en-US" sz="1814" b="1" dirty="0">
              <a:solidFill>
                <a:srgbClr val="000000"/>
              </a:solidFill>
            </a:endParaRPr>
          </a:p>
          <a:p>
            <a:pPr marL="311045" indent="-311045" eaLnBrk="1">
              <a:lnSpc>
                <a:spcPct val="93000"/>
              </a:lnSpc>
              <a:buFont typeface="Arial" panose="020B0604020202020204" pitchFamily="34" charset="0"/>
              <a:buChar char="•"/>
              <a:defRPr/>
            </a:pPr>
            <a:r>
              <a:rPr lang="ro-RO" altLang="en-US" sz="1814" dirty="0" err="1" smtClean="0">
                <a:solidFill>
                  <a:srgbClr val="000000"/>
                </a:solidFill>
              </a:rPr>
              <a:t>Potential</a:t>
            </a:r>
            <a:r>
              <a:rPr lang="ro-RO" altLang="en-US" sz="1814" dirty="0" smtClean="0">
                <a:solidFill>
                  <a:srgbClr val="000000"/>
                </a:solidFill>
              </a:rPr>
              <a:t> </a:t>
            </a:r>
            <a:r>
              <a:rPr lang="de-DE" altLang="en-US" sz="1814" dirty="0" err="1" smtClean="0">
                <a:solidFill>
                  <a:srgbClr val="000000"/>
                </a:solidFill>
              </a:rPr>
              <a:t>collaborations</a:t>
            </a:r>
            <a:r>
              <a:rPr lang="de-DE" altLang="en-US" sz="1814" dirty="0">
                <a:solidFill>
                  <a:srgbClr val="000000"/>
                </a:solidFill>
              </a:rPr>
              <a:t>: RADIATE, PASI</a:t>
            </a:r>
            <a:endParaRPr lang="en-US" altLang="en-US" sz="1814" dirty="0">
              <a:solidFill>
                <a:srgbClr val="000000"/>
              </a:solidFill>
            </a:endParaRPr>
          </a:p>
          <a:p>
            <a:pPr eaLnBrk="1">
              <a:lnSpc>
                <a:spcPct val="93000"/>
              </a:lnSpc>
              <a:buClrTx/>
              <a:buFontTx/>
              <a:buNone/>
              <a:defRPr/>
            </a:pPr>
            <a:endParaRPr lang="en-US" altLang="en-US" sz="1814" b="1" dirty="0">
              <a:solidFill>
                <a:srgbClr val="000000"/>
              </a:solidFill>
            </a:endParaRPr>
          </a:p>
          <a:p>
            <a:pPr eaLnBrk="1">
              <a:lnSpc>
                <a:spcPct val="93000"/>
              </a:lnSpc>
              <a:buClrTx/>
              <a:buFontTx/>
              <a:buNone/>
              <a:defRPr/>
            </a:pPr>
            <a:r>
              <a:rPr lang="en-US" altLang="en-US" sz="1814" b="1" dirty="0">
                <a:solidFill>
                  <a:srgbClr val="000000"/>
                </a:solidFill>
              </a:rPr>
              <a:t>Secondary collimators for HL-LHC</a:t>
            </a:r>
          </a:p>
          <a:p>
            <a:pPr eaLnBrk="1">
              <a:lnSpc>
                <a:spcPct val="93000"/>
              </a:lnSpc>
              <a:buClrTx/>
              <a:buFontTx/>
              <a:buNone/>
              <a:defRPr/>
            </a:pPr>
            <a:endParaRPr lang="en-US" altLang="en-US" sz="1814" dirty="0">
              <a:solidFill>
                <a:srgbClr val="000000"/>
              </a:solidFill>
            </a:endParaRPr>
          </a:p>
          <a:p>
            <a:pPr eaLnBrk="1">
              <a:lnSpc>
                <a:spcPct val="93000"/>
              </a:lnSpc>
              <a:buClrTx/>
              <a:buFontTx/>
              <a:buNone/>
              <a:defRPr/>
            </a:pPr>
            <a:r>
              <a:rPr lang="en-US" altLang="en-US" sz="1814" dirty="0">
                <a:solidFill>
                  <a:srgbClr val="000000"/>
                </a:solidFill>
              </a:rPr>
              <a:t>-innovative materials are needed for accelerator collimator jaws for the upgrade of the LHC</a:t>
            </a:r>
          </a:p>
          <a:p>
            <a:pPr eaLnBrk="1">
              <a:lnSpc>
                <a:spcPct val="93000"/>
              </a:lnSpc>
              <a:buClrTx/>
              <a:buFontTx/>
              <a:buNone/>
              <a:defRPr/>
            </a:pPr>
            <a:endParaRPr lang="en-US" altLang="en-US" sz="1814" dirty="0">
              <a:solidFill>
                <a:srgbClr val="000000"/>
              </a:solidFill>
            </a:endParaRPr>
          </a:p>
          <a:p>
            <a:pPr eaLnBrk="1">
              <a:lnSpc>
                <a:spcPct val="93000"/>
              </a:lnSpc>
              <a:buClrTx/>
              <a:buFontTx/>
              <a:buNone/>
              <a:defRPr/>
            </a:pPr>
            <a:r>
              <a:rPr lang="en-US" altLang="en-US" sz="1814" dirty="0">
                <a:solidFill>
                  <a:srgbClr val="000000"/>
                </a:solidFill>
              </a:rPr>
              <a:t>-aims of collimator material experiments at ELI-NP: testing of novel materials under extreme conditions (accidental beam impact), quantifying of material damage for LHC operating scenarios</a:t>
            </a:r>
          </a:p>
          <a:p>
            <a:pPr eaLnBrk="1">
              <a:lnSpc>
                <a:spcPct val="93000"/>
              </a:lnSpc>
              <a:buClrTx/>
              <a:buFontTx/>
              <a:buNone/>
              <a:defRPr/>
            </a:pPr>
            <a:endParaRPr lang="en-US" altLang="en-US" sz="1814" dirty="0">
              <a:solidFill>
                <a:srgbClr val="3333FF"/>
              </a:solidFill>
            </a:endParaRPr>
          </a:p>
          <a:p>
            <a:pPr eaLnBrk="1">
              <a:lnSpc>
                <a:spcPct val="93000"/>
              </a:lnSpc>
              <a:buClrTx/>
              <a:buFontTx/>
              <a:buNone/>
              <a:defRPr/>
            </a:pPr>
            <a:endParaRPr lang="en-US" altLang="en-US" sz="1814" dirty="0">
              <a:solidFill>
                <a:srgbClr val="3333FF"/>
              </a:solidFill>
            </a:endParaRPr>
          </a:p>
          <a:p>
            <a:pPr eaLnBrk="1">
              <a:lnSpc>
                <a:spcPct val="93000"/>
              </a:lnSpc>
              <a:buClrTx/>
              <a:buFontTx/>
              <a:buNone/>
              <a:defRPr/>
            </a:pPr>
            <a:endParaRPr lang="en-US" altLang="en-US" sz="1814" dirty="0">
              <a:solidFill>
                <a:srgbClr val="3333FF"/>
              </a:solidFill>
            </a:endParaRPr>
          </a:p>
          <a:p>
            <a:pPr eaLnBrk="1">
              <a:lnSpc>
                <a:spcPct val="93000"/>
              </a:lnSpc>
              <a:buClrTx/>
              <a:buFontTx/>
              <a:buNone/>
              <a:defRPr/>
            </a:pPr>
            <a:endParaRPr lang="en-US" altLang="en-US" sz="1814" dirty="0">
              <a:solidFill>
                <a:srgbClr val="3333FF"/>
              </a:solidFill>
            </a:endParaRPr>
          </a:p>
          <a:p>
            <a:pPr eaLnBrk="1">
              <a:lnSpc>
                <a:spcPct val="93000"/>
              </a:lnSpc>
              <a:buClrTx/>
              <a:buFontTx/>
              <a:buNone/>
              <a:defRPr/>
            </a:pPr>
            <a:endParaRPr lang="en-US" altLang="en-US" sz="1814" dirty="0">
              <a:solidFill>
                <a:srgbClr val="3333FF"/>
              </a:solidFill>
            </a:endParaRPr>
          </a:p>
        </p:txBody>
      </p:sp>
    </p:spTree>
    <p:extLst>
      <p:ext uri="{BB962C8B-B14F-4D97-AF65-F5344CB8AC3E}">
        <p14:creationId xmlns:p14="http://schemas.microsoft.com/office/powerpoint/2010/main" val="413590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196752"/>
            <a:ext cx="8087040" cy="5024452"/>
          </a:xfrm>
          <a:prstGeom prst="rect">
            <a:avLst/>
          </a:prstGeom>
        </p:spPr>
        <p:txBody>
          <a:bodyPr>
            <a:spAutoFit/>
          </a:bodyPr>
          <a:lstStyle/>
          <a:p>
            <a:pPr algn="just">
              <a:spcBef>
                <a:spcPts val="544"/>
              </a:spcBef>
            </a:pPr>
            <a:r>
              <a:rPr lang="en-US" altLang="en-US" dirty="0" smtClean="0">
                <a:solidFill>
                  <a:srgbClr val="000000"/>
                </a:solidFill>
              </a:rPr>
              <a:t>• </a:t>
            </a:r>
            <a:r>
              <a:rPr lang="en-US" altLang="en-US" sz="1600" dirty="0">
                <a:solidFill>
                  <a:srgbClr val="000000"/>
                </a:solidFill>
              </a:rPr>
              <a:t>Due to its use on low‐Earth orbits, most consumer electronics is less tolerant to</a:t>
            </a:r>
          </a:p>
          <a:p>
            <a:pPr algn="just">
              <a:spcBef>
                <a:spcPts val="544"/>
              </a:spcBef>
            </a:pPr>
            <a:r>
              <a:rPr lang="en-US" altLang="en-US" sz="1600" dirty="0">
                <a:solidFill>
                  <a:srgbClr val="000000"/>
                </a:solidFill>
              </a:rPr>
              <a:t>radiation effects, as communication (commercial) satellites are exposed to far less</a:t>
            </a:r>
          </a:p>
          <a:p>
            <a:pPr algn="just">
              <a:spcBef>
                <a:spcPts val="544"/>
              </a:spcBef>
            </a:pPr>
            <a:r>
              <a:rPr lang="en-US" altLang="en-US" sz="1600" dirty="0">
                <a:solidFill>
                  <a:srgbClr val="000000"/>
                </a:solidFill>
              </a:rPr>
              <a:t>radiation than those placed on Geostationary orbits</a:t>
            </a:r>
          </a:p>
          <a:p>
            <a:pPr algn="just">
              <a:spcBef>
                <a:spcPts val="544"/>
              </a:spcBef>
            </a:pPr>
            <a:r>
              <a:rPr lang="en-US" altLang="en-US" sz="1600" dirty="0">
                <a:solidFill>
                  <a:srgbClr val="000000"/>
                </a:solidFill>
              </a:rPr>
              <a:t>• Sensors with increased ability used to gather satellite data</a:t>
            </a:r>
          </a:p>
          <a:p>
            <a:pPr algn="just">
              <a:spcBef>
                <a:spcPts val="544"/>
              </a:spcBef>
            </a:pPr>
            <a:r>
              <a:rPr lang="en-US" altLang="en-US" sz="1600" dirty="0">
                <a:solidFill>
                  <a:srgbClr val="000000"/>
                </a:solidFill>
              </a:rPr>
              <a:t>• Increased data traffic between satellites or back to Earth →need for more</a:t>
            </a:r>
          </a:p>
          <a:p>
            <a:pPr algn="just">
              <a:spcBef>
                <a:spcPts val="544"/>
              </a:spcBef>
            </a:pPr>
            <a:r>
              <a:rPr lang="en-US" altLang="en-US" sz="1600" dirty="0">
                <a:solidFill>
                  <a:srgbClr val="000000"/>
                </a:solidFill>
              </a:rPr>
              <a:t>powerful algorithms and more logic in a smaller space, as satellite costs have to be</a:t>
            </a:r>
          </a:p>
          <a:p>
            <a:pPr algn="just">
              <a:spcBef>
                <a:spcPts val="544"/>
              </a:spcBef>
            </a:pPr>
            <a:r>
              <a:rPr lang="en-US" altLang="en-US" sz="1600" dirty="0">
                <a:solidFill>
                  <a:srgbClr val="000000"/>
                </a:solidFill>
              </a:rPr>
              <a:t>“</a:t>
            </a:r>
            <a:r>
              <a:rPr lang="en-US" altLang="en-US" sz="1600" dirty="0" err="1">
                <a:solidFill>
                  <a:srgbClr val="000000"/>
                </a:solidFill>
              </a:rPr>
              <a:t>redimensioned</a:t>
            </a:r>
            <a:r>
              <a:rPr lang="en-US" altLang="en-US" sz="1600" dirty="0">
                <a:solidFill>
                  <a:srgbClr val="000000"/>
                </a:solidFill>
              </a:rPr>
              <a:t> “</a:t>
            </a:r>
          </a:p>
          <a:p>
            <a:pPr algn="just">
              <a:spcBef>
                <a:spcPts val="544"/>
              </a:spcBef>
            </a:pPr>
            <a:r>
              <a:rPr lang="en-US" altLang="en-US" sz="1600" dirty="0">
                <a:solidFill>
                  <a:srgbClr val="000000"/>
                </a:solidFill>
              </a:rPr>
              <a:t>• Power issues (solar cells), thermal issues and payload issues (processing large</a:t>
            </a:r>
          </a:p>
          <a:p>
            <a:pPr algn="just">
              <a:spcBef>
                <a:spcPts val="544"/>
              </a:spcBef>
            </a:pPr>
            <a:r>
              <a:rPr lang="en-US" altLang="en-US" sz="1600" dirty="0">
                <a:solidFill>
                  <a:srgbClr val="000000"/>
                </a:solidFill>
              </a:rPr>
              <a:t>amounts of data and making decisions or send data to the ground)</a:t>
            </a:r>
          </a:p>
          <a:p>
            <a:pPr algn="just">
              <a:spcBef>
                <a:spcPts val="544"/>
              </a:spcBef>
            </a:pPr>
            <a:r>
              <a:rPr lang="en-US" altLang="en-US" sz="1600" dirty="0">
                <a:solidFill>
                  <a:srgbClr val="000000"/>
                </a:solidFill>
              </a:rPr>
              <a:t>• Processing power has to be “adjusted” to data traffic while using as little power as</a:t>
            </a:r>
          </a:p>
          <a:p>
            <a:pPr algn="just">
              <a:spcBef>
                <a:spcPts val="544"/>
              </a:spcBef>
            </a:pPr>
            <a:r>
              <a:rPr lang="en-US" altLang="en-US" sz="1600" dirty="0">
                <a:solidFill>
                  <a:srgbClr val="000000"/>
                </a:solidFill>
              </a:rPr>
              <a:t>possible →shrinking of transistor size : 90 nm technology → worsening SNR</a:t>
            </a:r>
          </a:p>
          <a:p>
            <a:pPr algn="just">
              <a:spcBef>
                <a:spcPts val="544"/>
              </a:spcBef>
            </a:pPr>
            <a:r>
              <a:rPr lang="en-US" altLang="en-US" sz="1600" dirty="0">
                <a:solidFill>
                  <a:srgbClr val="000000"/>
                </a:solidFill>
              </a:rPr>
              <a:t>• Survival of 90 nm technology to aggressive space environment conditions</a:t>
            </a:r>
          </a:p>
          <a:p>
            <a:pPr algn="just">
              <a:spcBef>
                <a:spcPts val="544"/>
              </a:spcBef>
            </a:pPr>
            <a:r>
              <a:rPr lang="en-US" altLang="en-US" sz="1600" dirty="0">
                <a:solidFill>
                  <a:srgbClr val="000000"/>
                </a:solidFill>
              </a:rPr>
              <a:t>• Low voltages susceptible to radiation interference</a:t>
            </a:r>
          </a:p>
          <a:p>
            <a:pPr algn="just">
              <a:spcBef>
                <a:spcPts val="544"/>
              </a:spcBef>
            </a:pPr>
            <a:r>
              <a:rPr lang="en-US" altLang="en-US" sz="1600" dirty="0">
                <a:solidFill>
                  <a:srgbClr val="000000"/>
                </a:solidFill>
              </a:rPr>
              <a:t>• New technologies on the consumer market : wide‐</a:t>
            </a:r>
            <a:r>
              <a:rPr lang="en-US" altLang="en-US" sz="1600" dirty="0" err="1">
                <a:solidFill>
                  <a:srgbClr val="000000"/>
                </a:solidFill>
              </a:rPr>
              <a:t>bandgap</a:t>
            </a:r>
            <a:r>
              <a:rPr lang="en-US" altLang="en-US" sz="1600" dirty="0">
                <a:solidFill>
                  <a:srgbClr val="000000"/>
                </a:solidFill>
              </a:rPr>
              <a:t> technologies</a:t>
            </a:r>
          </a:p>
          <a:p>
            <a:pPr algn="just">
              <a:spcBef>
                <a:spcPts val="544"/>
              </a:spcBef>
            </a:pPr>
            <a:r>
              <a:rPr lang="en-US" altLang="en-US" sz="1600" dirty="0">
                <a:solidFill>
                  <a:srgbClr val="000000"/>
                </a:solidFill>
              </a:rPr>
              <a:t>• Radiation effects: total dose, constant bombardment of radiation and low dose</a:t>
            </a:r>
          </a:p>
          <a:p>
            <a:pPr algn="just">
              <a:spcBef>
                <a:spcPts val="544"/>
              </a:spcBef>
            </a:pPr>
            <a:r>
              <a:rPr lang="en-US" altLang="en-US" sz="1600" dirty="0">
                <a:solidFill>
                  <a:srgbClr val="000000"/>
                </a:solidFill>
              </a:rPr>
              <a:t>rate effects</a:t>
            </a:r>
            <a:endParaRPr lang="en-US" altLang="en-US" sz="1600" dirty="0"/>
          </a:p>
        </p:txBody>
      </p:sp>
      <p:sp>
        <p:nvSpPr>
          <p:cNvPr id="3" name="TextBox 2"/>
          <p:cNvSpPr txBox="1"/>
          <p:nvPr/>
        </p:nvSpPr>
        <p:spPr>
          <a:xfrm>
            <a:off x="2411760" y="116632"/>
            <a:ext cx="5040560" cy="738664"/>
          </a:xfrm>
          <a:prstGeom prst="rect">
            <a:avLst/>
          </a:prstGeom>
          <a:noFill/>
        </p:spPr>
        <p:txBody>
          <a:bodyPr wrap="square" rtlCol="0">
            <a:spAutoFit/>
          </a:bodyPr>
          <a:lstStyle/>
          <a:p>
            <a:r>
              <a:rPr lang="en-US" sz="2400" dirty="0"/>
              <a:t>Radiation-hard Space Electronics</a:t>
            </a:r>
          </a:p>
          <a:p>
            <a:endParaRPr lang="en-US" dirty="0"/>
          </a:p>
        </p:txBody>
      </p:sp>
    </p:spTree>
    <p:extLst>
      <p:ext uri="{BB962C8B-B14F-4D97-AF65-F5344CB8AC3E}">
        <p14:creationId xmlns:p14="http://schemas.microsoft.com/office/powerpoint/2010/main" val="27211339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4801" y="664201"/>
            <a:ext cx="8580960" cy="3282437"/>
          </a:xfrm>
          <a:prstGeom prst="rect">
            <a:avLst/>
          </a:prstGeom>
        </p:spPr>
        <p:txBody>
          <a:bodyPr>
            <a:spAutoFit/>
          </a:bodyPr>
          <a:lstStyle/>
          <a:p>
            <a:pPr algn="ctr">
              <a:spcBef>
                <a:spcPts val="544"/>
              </a:spcBef>
              <a:defRPr/>
            </a:pPr>
            <a:r>
              <a:rPr lang="en-US" sz="2540" dirty="0">
                <a:solidFill>
                  <a:schemeClr val="accent6"/>
                </a:solidFill>
                <a:latin typeface="Arial"/>
              </a:rPr>
              <a:t>Dynamic Response of Structural and Functional Space Materials to Micro-Meteoroid Impacts </a:t>
            </a:r>
          </a:p>
          <a:p>
            <a:pPr>
              <a:spcBef>
                <a:spcPts val="544"/>
              </a:spcBef>
              <a:defRPr/>
            </a:pPr>
            <a:endParaRPr lang="en-US" dirty="0">
              <a:solidFill>
                <a:srgbClr val="000000"/>
              </a:solidFill>
              <a:latin typeface="Arial"/>
            </a:endParaRPr>
          </a:p>
          <a:p>
            <a:pPr>
              <a:spcBef>
                <a:spcPts val="544"/>
              </a:spcBef>
              <a:defRPr/>
            </a:pPr>
            <a:r>
              <a:rPr lang="en-US" dirty="0">
                <a:solidFill>
                  <a:srgbClr val="000000"/>
                </a:solidFill>
                <a:latin typeface="Arial"/>
              </a:rPr>
              <a:t>Space environments are very hostile to many spacecraft materials and components due to the combined action of radiation, extreme temperature, and vacuum conditions, as well as impacting hypervelocity micro-particles:</a:t>
            </a:r>
          </a:p>
          <a:p>
            <a:pPr marL="259204" indent="-259204">
              <a:spcBef>
                <a:spcPts val="544"/>
              </a:spcBef>
              <a:buFont typeface="Arial" panose="020B0604020202020204" pitchFamily="34" charset="0"/>
              <a:buChar char="•"/>
              <a:defRPr/>
            </a:pPr>
            <a:r>
              <a:rPr lang="en-US" dirty="0">
                <a:solidFill>
                  <a:srgbClr val="000000"/>
                </a:solidFill>
                <a:latin typeface="+mj-lt"/>
              </a:rPr>
              <a:t>Can be investigated using shock waves induced with flyers launched in high-power laser impacts on specially designed targets. These experiments can be performed both on pristine materials and on samples that have been exposed to increasing cocktail doses of particles, simulating the natural radiation exposure in space.</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81" y="3912841"/>
            <a:ext cx="2306880" cy="15811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321" y="3908520"/>
            <a:ext cx="2479680" cy="15897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4"/>
          <p:cNvSpPr txBox="1">
            <a:spLocks noChangeArrowheads="1"/>
          </p:cNvSpPr>
          <p:nvPr/>
        </p:nvSpPr>
        <p:spPr bwMode="auto">
          <a:xfrm>
            <a:off x="563041" y="5512681"/>
            <a:ext cx="43611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en-US">
                <a:solidFill>
                  <a:schemeClr val="tx1"/>
                </a:solidFill>
              </a:rPr>
              <a:t>19 mm crater in the High-Gain </a:t>
            </a:r>
          </a:p>
          <a:p>
            <a:r>
              <a:rPr lang="de-DE" altLang="en-US">
                <a:solidFill>
                  <a:schemeClr val="tx1"/>
                </a:solidFill>
              </a:rPr>
              <a:t>Antenna  of the Hubble Space Telescope</a:t>
            </a:r>
            <a:endParaRPr lang="en-US" altLang="en-US">
              <a:solidFill>
                <a:schemeClr val="tx1"/>
              </a:solidFill>
            </a:endParaRPr>
          </a:p>
        </p:txBody>
      </p:sp>
      <p:sp>
        <p:nvSpPr>
          <p:cNvPr id="15366" name="TextBox 7"/>
          <p:cNvSpPr txBox="1">
            <a:spLocks noChangeArrowheads="1"/>
          </p:cNvSpPr>
          <p:nvPr/>
        </p:nvSpPr>
        <p:spPr bwMode="auto">
          <a:xfrm>
            <a:off x="5166721" y="5639400"/>
            <a:ext cx="4070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en-US">
                <a:solidFill>
                  <a:schemeClr val="tx1"/>
                </a:solidFill>
              </a:rPr>
              <a:t>Thousends of impacts on solar panels</a:t>
            </a:r>
            <a:endParaRPr lang="en-US" altLang="en-US">
              <a:solidFill>
                <a:schemeClr val="tx1"/>
              </a:solidFill>
            </a:endParaRPr>
          </a:p>
        </p:txBody>
      </p:sp>
    </p:spTree>
    <p:extLst>
      <p:ext uri="{BB962C8B-B14F-4D97-AF65-F5344CB8AC3E}">
        <p14:creationId xmlns:p14="http://schemas.microsoft.com/office/powerpoint/2010/main" val="19483191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412776"/>
            <a:ext cx="8363520" cy="4632037"/>
          </a:xfrm>
          <a:prstGeom prst="rect">
            <a:avLst/>
          </a:prstGeom>
        </p:spPr>
        <p:txBody>
          <a:bodyPr>
            <a:spAutoFit/>
          </a:bodyPr>
          <a:lstStyle/>
          <a:p>
            <a:pPr>
              <a:spcBef>
                <a:spcPts val="544"/>
              </a:spcBef>
              <a:buFont typeface="Arial" panose="020B0604020202020204" pitchFamily="34" charset="0"/>
              <a:buChar char="•"/>
            </a:pPr>
            <a:r>
              <a:rPr lang="en-US" altLang="en-US" dirty="0" smtClean="0">
                <a:solidFill>
                  <a:srgbClr val="000000"/>
                </a:solidFill>
              </a:rPr>
              <a:t>The </a:t>
            </a:r>
            <a:r>
              <a:rPr lang="en-US" altLang="en-US" dirty="0">
                <a:solidFill>
                  <a:srgbClr val="000000"/>
                </a:solidFill>
              </a:rPr>
              <a:t>radiation environment used for ground testing should ideally be similar to the natural environment probed by the satellite</a:t>
            </a:r>
          </a:p>
          <a:p>
            <a:pPr>
              <a:spcBef>
                <a:spcPts val="544"/>
              </a:spcBef>
              <a:buFont typeface="Arial" panose="020B0604020202020204" pitchFamily="34" charset="0"/>
              <a:buChar char="•"/>
            </a:pPr>
            <a:r>
              <a:rPr lang="en-US" altLang="en-US" dirty="0">
                <a:solidFill>
                  <a:srgbClr val="000000"/>
                </a:solidFill>
              </a:rPr>
              <a:t>This condition is difficult to achieve by traditional accelerator facilities</a:t>
            </a:r>
          </a:p>
          <a:p>
            <a:pPr>
              <a:spcBef>
                <a:spcPts val="544"/>
              </a:spcBef>
              <a:buFont typeface="Arial" panose="020B0604020202020204" pitchFamily="34" charset="0"/>
              <a:buChar char="•"/>
            </a:pPr>
            <a:r>
              <a:rPr lang="en-US" altLang="en-US" dirty="0">
                <a:solidFill>
                  <a:srgbClr val="000000"/>
                </a:solidFill>
              </a:rPr>
              <a:t>Cosmic radiation includes protons, helium and heavier ions, and also electrons, neutrons, and ultraviolet radiation. In this complex radiation environment many materials are damaged and deteriorate in a complex manner</a:t>
            </a:r>
          </a:p>
          <a:p>
            <a:pPr>
              <a:spcBef>
                <a:spcPts val="544"/>
              </a:spcBef>
              <a:buFont typeface="Arial" panose="020B0604020202020204" pitchFamily="34" charset="0"/>
              <a:buChar char="•"/>
            </a:pPr>
            <a:r>
              <a:rPr lang="en-US" altLang="en-US" dirty="0">
                <a:solidFill>
                  <a:srgbClr val="000000"/>
                </a:solidFill>
              </a:rPr>
              <a:t>The energy spectrum of laser accelerated particles is quite similar to the natural one (exponential energy distribution), unlike the quasi mono-energetic spectrum of accelerated particle beams in classical accelerators → develop rad hard testing procedures and standards</a:t>
            </a:r>
          </a:p>
          <a:p>
            <a:pPr>
              <a:spcBef>
                <a:spcPts val="544"/>
              </a:spcBef>
              <a:buFont typeface="Arial" panose="020B0604020202020204" pitchFamily="34" charset="0"/>
              <a:buChar char="•"/>
            </a:pPr>
            <a:r>
              <a:rPr lang="en-US" altLang="en-US" dirty="0">
                <a:solidFill>
                  <a:srgbClr val="000000"/>
                </a:solidFill>
              </a:rPr>
              <a:t>Vacuum and extreme temperatures as well as thermal cycling alter physical properties and lead to material fatigue.</a:t>
            </a:r>
          </a:p>
          <a:p>
            <a:pPr>
              <a:spcBef>
                <a:spcPts val="544"/>
              </a:spcBef>
              <a:buFont typeface="Arial" panose="020B0604020202020204" pitchFamily="34" charset="0"/>
              <a:buChar char="•"/>
            </a:pPr>
            <a:r>
              <a:rPr lang="en-US" altLang="en-US" dirty="0">
                <a:solidFill>
                  <a:srgbClr val="000000"/>
                </a:solidFill>
              </a:rPr>
              <a:t>Impacts of micro-meteoroids and orbiting man-made debris can damage </a:t>
            </a:r>
            <a:r>
              <a:rPr lang="en-US" altLang="en-US" dirty="0" err="1">
                <a:solidFill>
                  <a:srgbClr val="000000"/>
                </a:solidFill>
              </a:rPr>
              <a:t>spacecrafts</a:t>
            </a:r>
            <a:r>
              <a:rPr lang="en-US" altLang="en-US" dirty="0">
                <a:solidFill>
                  <a:srgbClr val="000000"/>
                </a:solidFill>
              </a:rPr>
              <a:t> and components.</a:t>
            </a:r>
          </a:p>
          <a:p>
            <a:pPr>
              <a:spcBef>
                <a:spcPts val="544"/>
              </a:spcBef>
              <a:buFont typeface="Arial" panose="020B0604020202020204" pitchFamily="34" charset="0"/>
              <a:buChar char="•"/>
            </a:pPr>
            <a:endParaRPr lang="en-US" altLang="en-US" dirty="0">
              <a:solidFill>
                <a:srgbClr val="000000"/>
              </a:solidFill>
            </a:endParaRPr>
          </a:p>
        </p:txBody>
      </p:sp>
      <p:sp>
        <p:nvSpPr>
          <p:cNvPr id="2" name="TextBox 1"/>
          <p:cNvSpPr txBox="1"/>
          <p:nvPr/>
        </p:nvSpPr>
        <p:spPr>
          <a:xfrm>
            <a:off x="1359497" y="116632"/>
            <a:ext cx="7784503" cy="461665"/>
          </a:xfrm>
          <a:prstGeom prst="rect">
            <a:avLst/>
          </a:prstGeom>
          <a:noFill/>
        </p:spPr>
        <p:txBody>
          <a:bodyPr wrap="none" rtlCol="0">
            <a:spAutoFit/>
          </a:bodyPr>
          <a:lstStyle/>
          <a:p>
            <a:r>
              <a:rPr lang="en-US" sz="2400" dirty="0"/>
              <a:t>Ground testing of space materials in extreme </a:t>
            </a:r>
            <a:r>
              <a:rPr lang="en-US" sz="2400" dirty="0" smtClean="0"/>
              <a:t>conditions</a:t>
            </a:r>
            <a:endParaRPr lang="en-US" sz="2400" dirty="0"/>
          </a:p>
        </p:txBody>
      </p:sp>
    </p:spTree>
    <p:extLst>
      <p:ext uri="{BB962C8B-B14F-4D97-AF65-F5344CB8AC3E}">
        <p14:creationId xmlns:p14="http://schemas.microsoft.com/office/powerpoint/2010/main" val="3832280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008" y="135337"/>
            <a:ext cx="8229600" cy="629368"/>
          </a:xfrm>
        </p:spPr>
        <p:txBody>
          <a:bodyPr rtlCol="0">
            <a:normAutofit/>
          </a:bodyPr>
          <a:lstStyle/>
          <a:p>
            <a:pPr eaLnBrk="1" fontAlgn="auto" hangingPunct="1">
              <a:spcAft>
                <a:spcPts val="0"/>
              </a:spcAft>
              <a:defRPr/>
            </a:pPr>
            <a:r>
              <a:rPr lang="en-US" sz="2400" dirty="0" smtClean="0"/>
              <a:t>ELI–NP Nuclear Physics Research</a:t>
            </a:r>
            <a:endParaRPr lang="en-US" sz="2400" dirty="0"/>
          </a:p>
        </p:txBody>
      </p:sp>
      <p:sp>
        <p:nvSpPr>
          <p:cNvPr id="46083" name="Substituent conținut 2"/>
          <p:cNvSpPr>
            <a:spLocks noGrp="1"/>
          </p:cNvSpPr>
          <p:nvPr>
            <p:ph idx="1"/>
          </p:nvPr>
        </p:nvSpPr>
        <p:spPr>
          <a:xfrm>
            <a:off x="0" y="1189038"/>
            <a:ext cx="7164388" cy="5668962"/>
          </a:xfrm>
        </p:spPr>
        <p:txBody>
          <a:bodyPr/>
          <a:lstStyle/>
          <a:p>
            <a:pPr marL="365125" indent="-255588" eaLnBrk="1" hangingPunct="1">
              <a:lnSpc>
                <a:spcPct val="114000"/>
              </a:lnSpc>
            </a:pPr>
            <a:r>
              <a:rPr lang="en-US" sz="1600" dirty="0" smtClean="0">
                <a:solidFill>
                  <a:srgbClr val="000090"/>
                </a:solidFill>
                <a:latin typeface="Helvetica Neue"/>
                <a:ea typeface="Helvetica Neue"/>
                <a:cs typeface="Helvetica Neue"/>
              </a:rPr>
              <a:t>Nuclear Physics experiments </a:t>
            </a:r>
            <a:r>
              <a:rPr lang="en-US" sz="1600" b="1" dirty="0" smtClean="0">
                <a:solidFill>
                  <a:schemeClr val="tx2"/>
                </a:solidFill>
                <a:latin typeface="Helvetica Neue"/>
                <a:ea typeface="Helvetica Neue"/>
                <a:cs typeface="Helvetica Neue"/>
              </a:rPr>
              <a:t> </a:t>
            </a:r>
          </a:p>
          <a:p>
            <a:pPr marL="365125" indent="-255588" eaLnBrk="1" hangingPunct="1">
              <a:lnSpc>
                <a:spcPct val="114000"/>
              </a:lnSpc>
              <a:buFontTx/>
              <a:buNone/>
            </a:pPr>
            <a:r>
              <a:rPr lang="en-US" sz="1600" b="1" dirty="0" smtClean="0">
                <a:solidFill>
                  <a:srgbClr val="FF0000"/>
                </a:solidFill>
                <a:latin typeface="Helvetica Neue"/>
                <a:ea typeface="Helvetica Neue"/>
                <a:cs typeface="Helvetica Neue"/>
              </a:rPr>
              <a:t>             Photo–fission &amp; Exotic Nuclei</a:t>
            </a:r>
          </a:p>
          <a:p>
            <a:pPr marL="365125" indent="-255588" eaLnBrk="1" hangingPunct="1">
              <a:lnSpc>
                <a:spcPct val="114000"/>
              </a:lnSpc>
              <a:buFontTx/>
              <a:buNone/>
            </a:pPr>
            <a:r>
              <a:rPr lang="en-US" sz="1600" b="1" dirty="0" smtClean="0">
                <a:solidFill>
                  <a:srgbClr val="FF0000"/>
                </a:solidFill>
                <a:latin typeface="Helvetica Neue"/>
                <a:ea typeface="Helvetica Neue"/>
                <a:cs typeface="Helvetica Neue"/>
              </a:rPr>
              <a:t>             Nuclear Photonics (NRF) </a:t>
            </a:r>
          </a:p>
          <a:p>
            <a:pPr marL="365125" indent="-255588" eaLnBrk="1" hangingPunct="1">
              <a:lnSpc>
                <a:spcPct val="114000"/>
              </a:lnSpc>
              <a:buFontTx/>
              <a:buNone/>
            </a:pPr>
            <a:r>
              <a:rPr lang="en-US" sz="1600" b="1" dirty="0" smtClean="0">
                <a:solidFill>
                  <a:srgbClr val="FF0000"/>
                </a:solidFill>
                <a:latin typeface="Helvetica Neue"/>
                <a:ea typeface="Helvetica Neue"/>
                <a:cs typeface="Helvetica Neue"/>
              </a:rPr>
              <a:t>             Photo–nuclear reactions and structure</a:t>
            </a:r>
          </a:p>
          <a:p>
            <a:pPr marL="365125" indent="-255588" eaLnBrk="1" hangingPunct="1">
              <a:lnSpc>
                <a:spcPct val="114000"/>
              </a:lnSpc>
              <a:buFontTx/>
              <a:buNone/>
            </a:pPr>
            <a:r>
              <a:rPr lang="en-US" sz="1600" b="1" dirty="0">
                <a:solidFill>
                  <a:srgbClr val="FF0000"/>
                </a:solidFill>
                <a:latin typeface="Helvetica Neue"/>
                <a:ea typeface="Helvetica Neue"/>
                <a:cs typeface="Helvetica Neue"/>
              </a:rPr>
              <a:t> </a:t>
            </a:r>
            <a:r>
              <a:rPr lang="en-US" sz="1600" b="1" dirty="0" smtClean="0">
                <a:solidFill>
                  <a:srgbClr val="FF0000"/>
                </a:solidFill>
                <a:latin typeface="Helvetica Neue"/>
                <a:ea typeface="Helvetica Neue"/>
                <a:cs typeface="Helvetica Neue"/>
              </a:rPr>
              <a:t>            Nuclear Astrophysics</a:t>
            </a:r>
            <a:endParaRPr lang="en-US" sz="1600" dirty="0" smtClean="0">
              <a:solidFill>
                <a:srgbClr val="FF0000"/>
              </a:solidFill>
              <a:latin typeface="Helvetica Neue"/>
              <a:ea typeface="Helvetica Neue"/>
              <a:cs typeface="Helvetica Neue"/>
            </a:endParaRPr>
          </a:p>
          <a:p>
            <a:pPr marL="365125" indent="-255588" eaLnBrk="1" hangingPunct="1">
              <a:lnSpc>
                <a:spcPct val="114000"/>
              </a:lnSpc>
              <a:buFont typeface="Wingdings" pitchFamily="2" charset="2"/>
              <a:buNone/>
            </a:pPr>
            <a:r>
              <a:rPr lang="en-US" sz="1600" dirty="0" smtClean="0">
                <a:latin typeface="Helvetica Neue"/>
                <a:ea typeface="Helvetica Neue"/>
                <a:cs typeface="Helvetica Neue"/>
              </a:rPr>
              <a:t>    </a:t>
            </a:r>
            <a:r>
              <a:rPr lang="en-US" sz="1600" i="1" dirty="0" smtClean="0">
                <a:solidFill>
                  <a:srgbClr val="000090"/>
                </a:solidFill>
                <a:latin typeface="Helvetica Neue"/>
                <a:ea typeface="Helvetica Neue"/>
                <a:cs typeface="Helvetica Neue"/>
              </a:rPr>
              <a:t>complementary to other ESFRI Large Scale Physics  Facilities (FAIR, SPIRAL2)</a:t>
            </a:r>
          </a:p>
          <a:p>
            <a:pPr marL="365125" indent="-255588" eaLnBrk="1" hangingPunct="1">
              <a:lnSpc>
                <a:spcPct val="114000"/>
              </a:lnSpc>
              <a:buFont typeface="Wingdings" pitchFamily="2" charset="2"/>
              <a:buNone/>
            </a:pPr>
            <a:endParaRPr lang="en-US" sz="1600" i="1" dirty="0" smtClean="0">
              <a:latin typeface="Helvetica Neue"/>
              <a:ea typeface="Helvetica Neue"/>
              <a:cs typeface="Helvetica Neue"/>
            </a:endParaRPr>
          </a:p>
          <a:p>
            <a:pPr marL="365125" indent="-255588" eaLnBrk="1" hangingPunct="1">
              <a:lnSpc>
                <a:spcPct val="114000"/>
              </a:lnSpc>
            </a:pPr>
            <a:r>
              <a:rPr lang="en-US" sz="1600" b="1" dirty="0" smtClean="0">
                <a:solidFill>
                  <a:srgbClr val="3366FF"/>
                </a:solidFill>
                <a:latin typeface="Helvetica Neue"/>
                <a:ea typeface="Helvetica Neue"/>
                <a:cs typeface="Helvetica Neue"/>
              </a:rPr>
              <a:t>Laser–Target interaction characteristics: NP diagnostics</a:t>
            </a:r>
          </a:p>
          <a:p>
            <a:pPr marL="365125" indent="-255588" eaLnBrk="1" hangingPunct="1">
              <a:lnSpc>
                <a:spcPct val="114000"/>
              </a:lnSpc>
            </a:pPr>
            <a:r>
              <a:rPr lang="en-US" sz="1600" b="1" dirty="0" smtClean="0">
                <a:solidFill>
                  <a:srgbClr val="3366FF"/>
                </a:solidFill>
                <a:latin typeface="Helvetica Neue"/>
                <a:ea typeface="Helvetica Neue"/>
                <a:cs typeface="Helvetica Neue"/>
              </a:rPr>
              <a:t>Laser Ion driven nuclear physics experiments</a:t>
            </a:r>
          </a:p>
          <a:p>
            <a:pPr marL="365125" indent="-255588" eaLnBrk="1" hangingPunct="1">
              <a:lnSpc>
                <a:spcPct val="114000"/>
              </a:lnSpc>
            </a:pPr>
            <a:r>
              <a:rPr lang="en-US" sz="1600" b="1" dirty="0" smtClean="0">
                <a:solidFill>
                  <a:srgbClr val="3366FF"/>
                </a:solidFill>
                <a:latin typeface="Helvetica Neue"/>
                <a:ea typeface="Helvetica Neue"/>
                <a:cs typeface="Helvetica Neue"/>
              </a:rPr>
              <a:t>Strong fields QED. Towards High field (Laser + Gamma) and Plasma</a:t>
            </a:r>
            <a:endParaRPr lang="ro-RO" sz="1600" dirty="0" smtClean="0">
              <a:latin typeface="Helvetica Neue"/>
              <a:ea typeface="Helvetica Neue"/>
              <a:cs typeface="Helvetica Neue"/>
            </a:endParaRPr>
          </a:p>
          <a:p>
            <a:pPr marL="365125" indent="-255588" eaLnBrk="1" hangingPunct="1">
              <a:lnSpc>
                <a:spcPct val="114000"/>
              </a:lnSpc>
            </a:pPr>
            <a:r>
              <a:rPr lang="en-US" sz="1600" b="1" dirty="0" smtClean="0">
                <a:solidFill>
                  <a:srgbClr val="000090"/>
                </a:solidFill>
                <a:latin typeface="Helvetica Neue"/>
                <a:ea typeface="Helvetica Neue"/>
                <a:cs typeface="Helvetica Neue"/>
              </a:rPr>
              <a:t>Applications based on HPLS and High intensity laser and very brilliant </a:t>
            </a:r>
            <a:r>
              <a:rPr lang="ro-RO" sz="1600" b="1" dirty="0" smtClean="0">
                <a:solidFill>
                  <a:srgbClr val="000090"/>
                </a:solidFill>
                <a:latin typeface="Symbol" pitchFamily="18" charset="2"/>
                <a:ea typeface="Symbol" pitchFamily="18" charset="2"/>
                <a:cs typeface="Symbol" pitchFamily="18" charset="2"/>
              </a:rPr>
              <a:t>g</a:t>
            </a:r>
            <a:r>
              <a:rPr lang="en-US" sz="1600" b="1" dirty="0" smtClean="0">
                <a:solidFill>
                  <a:srgbClr val="000090"/>
                </a:solidFill>
                <a:latin typeface="Helvetica Neue"/>
                <a:ea typeface="Helvetica Neue"/>
                <a:cs typeface="Helvetica Neue"/>
              </a:rPr>
              <a:t> beams complementary to the other ELI pillars</a:t>
            </a:r>
            <a:endParaRPr lang="en-US" sz="1600" dirty="0" smtClean="0">
              <a:solidFill>
                <a:srgbClr val="000090"/>
              </a:solidFill>
              <a:latin typeface="Helvetica Neue"/>
              <a:ea typeface="Helvetica Neue"/>
              <a:cs typeface="Helvetica Neue"/>
            </a:endParaRPr>
          </a:p>
          <a:p>
            <a:pPr marL="365125" indent="-255588" eaLnBrk="1" hangingPunct="1">
              <a:lnSpc>
                <a:spcPct val="114000"/>
              </a:lnSpc>
              <a:buFont typeface="Wingdings" pitchFamily="2" charset="2"/>
              <a:buNone/>
            </a:pPr>
            <a:r>
              <a:rPr lang="en-US" sz="1600" dirty="0" smtClean="0">
                <a:latin typeface="Helvetica Neue"/>
                <a:ea typeface="Helvetica Neue"/>
                <a:cs typeface="Helvetica Neue"/>
              </a:rPr>
              <a:t>   </a:t>
            </a:r>
          </a:p>
          <a:p>
            <a:pPr marL="365125" indent="-255588" eaLnBrk="1" hangingPunct="1">
              <a:lnSpc>
                <a:spcPct val="114000"/>
              </a:lnSpc>
              <a:buFont typeface="Wingdings" pitchFamily="2" charset="2"/>
              <a:buNone/>
            </a:pPr>
            <a:r>
              <a:rPr lang="en-US" sz="1600" i="1" dirty="0" smtClean="0">
                <a:solidFill>
                  <a:srgbClr val="FF0000"/>
                </a:solidFill>
                <a:latin typeface="Helvetica Neue"/>
                <a:ea typeface="Helvetica Neue"/>
                <a:cs typeface="Helvetica Neue"/>
              </a:rPr>
              <a:t>    ELI–NP in Romania selected by the most important science committees in Europe – ESFRI and </a:t>
            </a:r>
            <a:r>
              <a:rPr lang="en-US" sz="1600" i="1" dirty="0" err="1" smtClean="0">
                <a:solidFill>
                  <a:srgbClr val="FF0000"/>
                </a:solidFill>
                <a:latin typeface="Helvetica Neue"/>
                <a:ea typeface="Helvetica Neue"/>
                <a:cs typeface="Helvetica Neue"/>
              </a:rPr>
              <a:t>NuPECC</a:t>
            </a:r>
            <a:r>
              <a:rPr lang="en-US" sz="1600" i="1" dirty="0" smtClean="0">
                <a:solidFill>
                  <a:srgbClr val="FF0000"/>
                </a:solidFill>
                <a:latin typeface="Helvetica Neue"/>
                <a:ea typeface="Helvetica Neue"/>
                <a:cs typeface="Helvetica Neue"/>
              </a:rPr>
              <a:t>, in the</a:t>
            </a:r>
            <a:r>
              <a:rPr lang="en-US" sz="1600" i="1" dirty="0" smtClean="0">
                <a:solidFill>
                  <a:srgbClr val="800000"/>
                </a:solidFill>
                <a:latin typeface="Helvetica Neue"/>
                <a:ea typeface="Helvetica Neue"/>
                <a:cs typeface="Helvetica Neue"/>
              </a:rPr>
              <a:t> </a:t>
            </a:r>
            <a:r>
              <a:rPr lang="en-US" sz="1600" i="1" dirty="0" smtClean="0">
                <a:solidFill>
                  <a:srgbClr val="000090"/>
                </a:solidFill>
                <a:latin typeface="Helvetica Neue"/>
                <a:ea typeface="Helvetica Neue"/>
                <a:cs typeface="Helvetica Neue"/>
              </a:rPr>
              <a:t>‘</a:t>
            </a:r>
            <a:r>
              <a:rPr lang="en-US" sz="1600" b="1" i="1" dirty="0" smtClean="0">
                <a:solidFill>
                  <a:srgbClr val="000090"/>
                </a:solidFill>
                <a:latin typeface="Helvetica Neue"/>
                <a:ea typeface="Helvetica Neue"/>
                <a:cs typeface="Helvetica Neue"/>
              </a:rPr>
              <a:t>Nuclear Physics Long Range Plan in Europe</a:t>
            </a:r>
            <a:r>
              <a:rPr lang="en-US" sz="1600" b="1" i="1" dirty="0" smtClean="0">
                <a:solidFill>
                  <a:srgbClr val="800000"/>
                </a:solidFill>
                <a:latin typeface="Helvetica Neue"/>
                <a:ea typeface="Helvetica Neue"/>
                <a:cs typeface="Helvetica Neue"/>
              </a:rPr>
              <a:t>’</a:t>
            </a:r>
            <a:r>
              <a:rPr lang="en-US" sz="1600" i="1" dirty="0" smtClean="0">
                <a:solidFill>
                  <a:srgbClr val="800000"/>
                </a:solidFill>
                <a:latin typeface="Helvetica Neue"/>
                <a:ea typeface="Helvetica Neue"/>
                <a:cs typeface="Helvetica Neue"/>
              </a:rPr>
              <a:t>  </a:t>
            </a:r>
            <a:r>
              <a:rPr lang="en-US" sz="1600" b="1" i="1" dirty="0" smtClean="0">
                <a:solidFill>
                  <a:schemeClr val="tx2"/>
                </a:solidFill>
                <a:latin typeface="Helvetica Neue"/>
                <a:ea typeface="Helvetica Neue"/>
                <a:cs typeface="Helvetica Neue"/>
              </a:rPr>
              <a:t>as a major facility</a:t>
            </a:r>
            <a:endParaRPr lang="ro-RO" sz="1600" b="1" i="1" dirty="0" smtClean="0">
              <a:solidFill>
                <a:schemeClr val="tx2"/>
              </a:solidFill>
              <a:latin typeface="Helvetica Neue"/>
              <a:ea typeface="Helvetica Neue"/>
              <a:cs typeface="Helvetica Neue"/>
            </a:endParaRPr>
          </a:p>
        </p:txBody>
      </p:sp>
      <p:pic>
        <p:nvPicPr>
          <p:cNvPr id="46084" name="Picture 4" descr="http://www.eso.org/public/archives/images/screen/eso064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938" y="1173163"/>
            <a:ext cx="16287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http://www.dgi-bauwerk.de/img/upload/projektbilder/bild4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275" y="5127625"/>
            <a:ext cx="1727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163" y="3556000"/>
            <a:ext cx="17319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080519"/>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539552" y="188640"/>
            <a:ext cx="8223840" cy="472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9pPr>
          </a:lstStyle>
          <a:p>
            <a:pPr algn="ctr">
              <a:lnSpc>
                <a:spcPct val="93000"/>
              </a:lnSpc>
              <a:buClrTx/>
              <a:buFontTx/>
              <a:buNone/>
              <a:defRPr/>
            </a:pPr>
            <a:r>
              <a:rPr lang="en-US" altLang="en-US" sz="2400" dirty="0">
                <a:solidFill>
                  <a:schemeClr val="tx1"/>
                </a:solidFill>
              </a:rPr>
              <a:t>Irradiated optical components </a:t>
            </a:r>
            <a:r>
              <a:rPr lang="en-US" altLang="en-US" sz="2400" dirty="0" smtClean="0">
                <a:solidFill>
                  <a:schemeClr val="tx1"/>
                </a:solidFill>
              </a:rPr>
              <a:t>testing</a:t>
            </a:r>
            <a:endParaRPr lang="en-US" altLang="en-US" sz="2400" dirty="0">
              <a:solidFill>
                <a:schemeClr val="tx1"/>
              </a:solidFill>
            </a:endParaRPr>
          </a:p>
        </p:txBody>
      </p:sp>
      <p:sp>
        <p:nvSpPr>
          <p:cNvPr id="17411" name="Text Box 2"/>
          <p:cNvSpPr txBox="1">
            <a:spLocks noChangeArrowheads="1"/>
          </p:cNvSpPr>
          <p:nvPr/>
        </p:nvSpPr>
        <p:spPr bwMode="auto">
          <a:xfrm>
            <a:off x="456481" y="1604521"/>
            <a:ext cx="8040960" cy="3975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panose="020B0604020202020204" pitchFamily="34" charset="0"/>
                <a:ea typeface="WenQuanYi Micro Hei" charset="0"/>
                <a:cs typeface="WenQuanYi Micro Hei" charset="0"/>
              </a:defRPr>
            </a:lvl9pPr>
          </a:lstStyle>
          <a:p>
            <a:pPr>
              <a:lnSpc>
                <a:spcPct val="93000"/>
              </a:lnSpc>
              <a:spcAft>
                <a:spcPts val="1293"/>
              </a:spcAft>
            </a:pPr>
            <a:r>
              <a:rPr lang="en-US" altLang="en-US" sz="1814">
                <a:solidFill>
                  <a:srgbClr val="000000"/>
                </a:solidFill>
              </a:rPr>
              <a:t>-characterization of optical components placed in the vicinity of laser driven</a:t>
            </a:r>
          </a:p>
          <a:p>
            <a:pPr>
              <a:lnSpc>
                <a:spcPct val="93000"/>
              </a:lnSpc>
              <a:spcAft>
                <a:spcPts val="1293"/>
              </a:spcAft>
            </a:pPr>
            <a:r>
              <a:rPr lang="en-US" altLang="en-US" sz="1814">
                <a:solidFill>
                  <a:srgbClr val="000000"/>
                </a:solidFill>
              </a:rPr>
              <a:t>secondary radiation sources</a:t>
            </a:r>
          </a:p>
          <a:p>
            <a:pPr>
              <a:lnSpc>
                <a:spcPct val="93000"/>
              </a:lnSpc>
              <a:spcAft>
                <a:spcPts val="1293"/>
              </a:spcAft>
            </a:pPr>
            <a:endParaRPr lang="en-US" altLang="en-US" sz="1814">
              <a:solidFill>
                <a:srgbClr val="000000"/>
              </a:solidFill>
            </a:endParaRPr>
          </a:p>
          <a:p>
            <a:pPr>
              <a:lnSpc>
                <a:spcPct val="93000"/>
              </a:lnSpc>
              <a:spcAft>
                <a:spcPts val="1293"/>
              </a:spcAft>
            </a:pPr>
            <a:r>
              <a:rPr lang="en-US" altLang="en-US" sz="1814">
                <a:solidFill>
                  <a:srgbClr val="000000"/>
                </a:solidFill>
              </a:rPr>
              <a:t>-measuring the damage threshold modification at ISOTEST (INFLPR)</a:t>
            </a:r>
          </a:p>
        </p:txBody>
      </p:sp>
    </p:spTree>
    <p:extLst>
      <p:ext uri="{BB962C8B-B14F-4D97-AF65-F5344CB8AC3E}">
        <p14:creationId xmlns:p14="http://schemas.microsoft.com/office/powerpoint/2010/main" val="436882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 y="1025641"/>
            <a:ext cx="9142560" cy="4818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Text Box 2"/>
          <p:cNvSpPr txBox="1">
            <a:spLocks noChangeArrowheads="1"/>
          </p:cNvSpPr>
          <p:nvPr/>
        </p:nvSpPr>
        <p:spPr bwMode="auto">
          <a:xfrm>
            <a:off x="1375201" y="439561"/>
            <a:ext cx="6588000" cy="39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WenQuanYi Micro Hei" charset="0"/>
                <a:cs typeface="WenQuanYi Micro Hei" charset="0"/>
              </a:defRPr>
            </a:lvl9pPr>
          </a:lstStyle>
          <a:p>
            <a:pPr algn="ctr" eaLnBrk="1">
              <a:lnSpc>
                <a:spcPct val="93000"/>
              </a:lnSpc>
              <a:buFont typeface="Times New Roman" pitchFamily="16" charset="0"/>
              <a:buNone/>
              <a:defRPr/>
            </a:pPr>
            <a:r>
              <a:rPr lang="en-US" altLang="en-US" sz="2177" dirty="0">
                <a:solidFill>
                  <a:schemeClr val="accent6"/>
                </a:solidFill>
                <a:effectLst>
                  <a:outerShdw blurRad="38100" dist="38100" dir="2700000" algn="tl">
                    <a:srgbClr val="C0C0C0"/>
                  </a:outerShdw>
                </a:effectLst>
              </a:rPr>
              <a:t>E5 experimental area (2x1PW@1Hz)</a:t>
            </a:r>
          </a:p>
        </p:txBody>
      </p:sp>
    </p:spTree>
    <p:extLst>
      <p:ext uri="{BB962C8B-B14F-4D97-AF65-F5344CB8AC3E}">
        <p14:creationId xmlns:p14="http://schemas.microsoft.com/office/powerpoint/2010/main" val="6953723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39552" y="0"/>
            <a:ext cx="8229600" cy="761354"/>
          </a:xfrm>
        </p:spPr>
        <p:txBody>
          <a:bodyPr/>
          <a:lstStyle/>
          <a:p>
            <a:pPr eaLnBrk="1" hangingPunct="1"/>
            <a:r>
              <a:rPr lang="ro-RO" sz="2400" dirty="0" smtClean="0">
                <a:latin typeface="Arial" panose="020B0604020202020204" pitchFamily="34" charset="0"/>
                <a:cs typeface="Arial" panose="020B0604020202020204" pitchFamily="34" charset="0"/>
              </a:rPr>
              <a:t>Layout E5</a:t>
            </a:r>
            <a:endParaRPr lang="en-GB" sz="2400" dirty="0" smtClean="0">
              <a:solidFill>
                <a:schemeClr val="folHlin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12776"/>
            <a:ext cx="8778732" cy="5191854"/>
          </a:xfrm>
          <a:prstGeom prst="rect">
            <a:avLst/>
          </a:prstGeom>
        </p:spPr>
      </p:pic>
    </p:spTree>
    <p:extLst>
      <p:ext uri="{BB962C8B-B14F-4D97-AF65-F5344CB8AC3E}">
        <p14:creationId xmlns:p14="http://schemas.microsoft.com/office/powerpoint/2010/main" val="1104097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700808"/>
            <a:ext cx="8280920" cy="2476872"/>
          </a:xfrm>
        </p:spPr>
        <p:txBody>
          <a:bodyPr/>
          <a:lstStyle/>
          <a:p>
            <a:r>
              <a:rPr lang="en-US" sz="2000" dirty="0" smtClean="0">
                <a:latin typeface="Arial" panose="020B0604020202020204" pitchFamily="34" charset="0"/>
                <a:cs typeface="Arial" panose="020B0604020202020204" pitchFamily="34" charset="0"/>
              </a:rPr>
              <a:t>TDRs to be completed between</a:t>
            </a:r>
          </a:p>
          <a:p>
            <a:pPr marL="0" indent="0">
              <a:buNone/>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Fall 2014 and Winter 2015</a:t>
            </a:r>
          </a:p>
          <a:p>
            <a:r>
              <a:rPr lang="ro-RO" sz="2000" dirty="0" smtClean="0">
                <a:latin typeface="Arial" panose="020B0604020202020204" pitchFamily="34" charset="0"/>
                <a:cs typeface="Arial" panose="020B0604020202020204" pitchFamily="34" charset="0"/>
              </a:rPr>
              <a:t>G</a:t>
            </a:r>
            <a:r>
              <a:rPr lang="en-US" sz="2000" dirty="0" err="1" smtClean="0">
                <a:latin typeface="Arial" panose="020B0604020202020204" pitchFamily="34" charset="0"/>
                <a:cs typeface="Arial" panose="020B0604020202020204" pitchFamily="34" charset="0"/>
              </a:rPr>
              <a:t>eneral</a:t>
            </a:r>
            <a:r>
              <a:rPr lang="en-US" sz="2000" dirty="0" smtClean="0">
                <a:latin typeface="Arial" panose="020B0604020202020204" pitchFamily="34" charset="0"/>
                <a:cs typeface="Arial" panose="020B0604020202020204" pitchFamily="34" charset="0"/>
              </a:rPr>
              <a:t> workshop</a:t>
            </a:r>
            <a:r>
              <a:rPr lang="ro-RO"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Oct-Nov 2014</a:t>
            </a:r>
          </a:p>
          <a:p>
            <a:r>
              <a:rPr lang="en-US" sz="2000" dirty="0" smtClean="0">
                <a:latin typeface="Arial" panose="020B0604020202020204" pitchFamily="34" charset="0"/>
                <a:cs typeface="Arial" panose="020B0604020202020204" pitchFamily="34" charset="0"/>
              </a:rPr>
              <a:t>TDRs evaluated by independent reviewers </a:t>
            </a:r>
            <a:r>
              <a:rPr lang="en-US" sz="2000" dirty="0" smtClean="0">
                <a:solidFill>
                  <a:srgbClr val="FF0000"/>
                </a:solidFill>
                <a:latin typeface="Arial" panose="020B0604020202020204" pitchFamily="34" charset="0"/>
                <a:cs typeface="Arial" panose="020B0604020202020204" pitchFamily="34" charset="0"/>
              </a:rPr>
              <a:t>March-May 2015</a:t>
            </a:r>
            <a:endParaRPr lang="ro-RO" sz="2000" dirty="0" smtClean="0">
              <a:solidFill>
                <a:srgbClr val="FF0000"/>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International </a:t>
            </a:r>
            <a:r>
              <a:rPr lang="en-US" sz="2000" dirty="0">
                <a:latin typeface="Arial" panose="020B0604020202020204" pitchFamily="34" charset="0"/>
                <a:cs typeface="Arial" panose="020B0604020202020204" pitchFamily="34" charset="0"/>
              </a:rPr>
              <a:t>S</a:t>
            </a:r>
            <a:r>
              <a:rPr lang="en-US" sz="2000" dirty="0" smtClean="0">
                <a:latin typeface="Arial" panose="020B0604020202020204" pitchFamily="34" charset="0"/>
                <a:cs typeface="Arial" panose="020B0604020202020204" pitchFamily="34" charset="0"/>
              </a:rPr>
              <a:t>cientific Advisory Committee final endorsement of experiments in </a:t>
            </a:r>
            <a:r>
              <a:rPr lang="en-US" sz="2000" dirty="0" smtClean="0">
                <a:solidFill>
                  <a:srgbClr val="FF0000"/>
                </a:solidFill>
                <a:latin typeface="Arial" panose="020B0604020202020204" pitchFamily="34" charset="0"/>
                <a:cs typeface="Arial" panose="020B0604020202020204" pitchFamily="34" charset="0"/>
              </a:rPr>
              <a:t>June 2015</a:t>
            </a:r>
            <a:endParaRPr lang="en-US" sz="20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3464954" y="188640"/>
            <a:ext cx="2393604" cy="461665"/>
          </a:xfrm>
          <a:prstGeom prst="rect">
            <a:avLst/>
          </a:prstGeom>
        </p:spPr>
        <p:txBody>
          <a:bodyPr wrap="none">
            <a:spAutoFit/>
          </a:bodyPr>
          <a:lstStyle/>
          <a:p>
            <a:r>
              <a:rPr lang="en-US" sz="2400" dirty="0" smtClean="0"/>
              <a:t> </a:t>
            </a:r>
            <a:r>
              <a:rPr lang="en-US" sz="2400" dirty="0"/>
              <a:t>Following steps</a:t>
            </a:r>
            <a:endParaRPr lang="fr-FR" sz="2400" dirty="0"/>
          </a:p>
        </p:txBody>
      </p:sp>
    </p:spTree>
    <p:extLst>
      <p:ext uri="{BB962C8B-B14F-4D97-AF65-F5344CB8AC3E}">
        <p14:creationId xmlns:p14="http://schemas.microsoft.com/office/powerpoint/2010/main" val="5788241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număr diapozitiv 4"/>
          <p:cNvSpPr txBox="1">
            <a:spLocks noGrp="1"/>
          </p:cNvSpPr>
          <p:nvPr/>
        </p:nvSpPr>
        <p:spPr bwMode="auto">
          <a:xfrm>
            <a:off x="6553200" y="6243638"/>
            <a:ext cx="2133600" cy="457200"/>
          </a:xfrm>
          <a:prstGeom prst="rect">
            <a:avLst/>
          </a:prstGeom>
          <a:noFill/>
          <a:ln>
            <a:miter lim="800000"/>
            <a:headEnd/>
            <a:tailEnd/>
          </a:ln>
        </p:spPr>
        <p:txBody>
          <a:bodyPr/>
          <a:lstStyle/>
          <a:p>
            <a:pPr algn="r" eaLnBrk="1" hangingPunct="1">
              <a:defRPr/>
            </a:pPr>
            <a:endParaRPr lang="en-US" sz="1000" dirty="0">
              <a:effectLst>
                <a:outerShdw blurRad="38100" dist="38100" dir="2700000" algn="tl">
                  <a:srgbClr val="000000"/>
                </a:outerShdw>
              </a:effectLst>
              <a:latin typeface="+mn-lt"/>
            </a:endParaRPr>
          </a:p>
        </p:txBody>
      </p:sp>
      <p:sp>
        <p:nvSpPr>
          <p:cNvPr id="2" name="TextBox 1"/>
          <p:cNvSpPr txBox="1"/>
          <p:nvPr/>
        </p:nvSpPr>
        <p:spPr>
          <a:xfrm>
            <a:off x="3016924" y="5805264"/>
            <a:ext cx="3151568" cy="369332"/>
          </a:xfrm>
          <a:prstGeom prst="rect">
            <a:avLst/>
          </a:prstGeom>
          <a:noFill/>
        </p:spPr>
        <p:txBody>
          <a:bodyPr wrap="none" rtlCol="0">
            <a:spAutoFit/>
          </a:bodyPr>
          <a:lstStyle/>
          <a:p>
            <a:pPr algn="ctr"/>
            <a:r>
              <a:rPr lang="en-US" dirty="0" smtClean="0"/>
              <a:t>ELI-NP Team</a:t>
            </a:r>
            <a:r>
              <a:rPr lang="en-US" smtClean="0"/>
              <a:t>, March 5, 2013</a:t>
            </a:r>
            <a:endParaRPr lang="en-US" dirty="0"/>
          </a:p>
        </p:txBody>
      </p:sp>
      <p:pic>
        <p:nvPicPr>
          <p:cNvPr id="60418" name="Picture 2" descr="C:\Users\Io\Desktop\PagGar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80" y="0"/>
            <a:ext cx="9548908" cy="684954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000" y="3119438"/>
            <a:ext cx="1910600" cy="6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29540" y="6034062"/>
            <a:ext cx="3550972" cy="923330"/>
          </a:xfrm>
          <a:prstGeom prst="rect">
            <a:avLst/>
          </a:prstGeom>
          <a:noFill/>
        </p:spPr>
        <p:txBody>
          <a:bodyPr wrap="none" rtlCol="0">
            <a:spAutoFit/>
          </a:bodyPr>
          <a:lstStyle/>
          <a:p>
            <a:r>
              <a:rPr lang="en-US" sz="5400" b="1" i="1" dirty="0" smtClean="0">
                <a:solidFill>
                  <a:srgbClr val="FF0000"/>
                </a:solidFill>
                <a:latin typeface="Times New Roman" pitchFamily="18" charset="0"/>
                <a:cs typeface="Times New Roman" pitchFamily="18" charset="0"/>
              </a:rPr>
              <a:t>Thank you!</a:t>
            </a:r>
            <a:endParaRPr lang="en-US" sz="5400" b="1" i="1" dirty="0">
              <a:solidFill>
                <a:srgbClr val="FF0000"/>
              </a:solidFill>
              <a:latin typeface="Times New Roman" pitchFamily="18" charset="0"/>
              <a:cs typeface="Times New Roman" pitchFamily="18" charset="0"/>
            </a:endParaRPr>
          </a:p>
        </p:txBody>
      </p:sp>
      <p:sp>
        <p:nvSpPr>
          <p:cNvPr id="4" name="ZoneTexte 3"/>
          <p:cNvSpPr txBox="1"/>
          <p:nvPr/>
        </p:nvSpPr>
        <p:spPr>
          <a:xfrm>
            <a:off x="179512" y="4180438"/>
            <a:ext cx="8466485" cy="523220"/>
          </a:xfrm>
          <a:prstGeom prst="rect">
            <a:avLst/>
          </a:prstGeom>
          <a:solidFill>
            <a:schemeClr val="tx2">
              <a:lumMod val="40000"/>
              <a:lumOff val="60000"/>
            </a:schemeClr>
          </a:solidFill>
        </p:spPr>
        <p:txBody>
          <a:bodyPr wrap="none" rtlCol="0">
            <a:spAutoFit/>
          </a:bodyPr>
          <a:lstStyle/>
          <a:p>
            <a:r>
              <a:rPr lang="en-US" sz="2800" dirty="0" smtClean="0"/>
              <a:t>Your collaboration is d</a:t>
            </a:r>
            <a:r>
              <a:rPr lang="ro-RO" sz="2800" dirty="0" smtClean="0"/>
              <a:t>e</a:t>
            </a:r>
            <a:r>
              <a:rPr lang="en-US" sz="2800" dirty="0" err="1" smtClean="0"/>
              <a:t>cisive</a:t>
            </a:r>
            <a:r>
              <a:rPr lang="en-US" sz="2800" dirty="0" smtClean="0"/>
              <a:t> and a must for ELI-NP</a:t>
            </a:r>
            <a:endParaRPr lang="en-US" sz="2800" dirty="0"/>
          </a:p>
        </p:txBody>
      </p:sp>
    </p:spTree>
    <p:extLst>
      <p:ext uri="{BB962C8B-B14F-4D97-AF65-F5344CB8AC3E}">
        <p14:creationId xmlns:p14="http://schemas.microsoft.com/office/powerpoint/2010/main" val="735736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pied de page 2"/>
          <p:cNvSpPr>
            <a:spLocks noGrp="1"/>
          </p:cNvSpPr>
          <p:nvPr>
            <p:ph type="ftr" sz="quarter" idx="11"/>
          </p:nvPr>
        </p:nvSpPr>
        <p:spPr bwMode="auto">
          <a:xfrm>
            <a:off x="3124200" y="6356350"/>
            <a:ext cx="33924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800" dirty="0" err="1" smtClean="0">
                <a:solidFill>
                  <a:srgbClr val="1F497D"/>
                </a:solidFill>
              </a:rPr>
              <a:t>S.Gales</a:t>
            </a:r>
            <a:r>
              <a:rPr lang="fr-FR" sz="1800" dirty="0" smtClean="0">
                <a:solidFill>
                  <a:srgbClr val="1F497D"/>
                </a:solidFill>
              </a:rPr>
              <a:t> for the ELI-NP team</a:t>
            </a:r>
          </a:p>
        </p:txBody>
      </p:sp>
      <p:sp>
        <p:nvSpPr>
          <p:cNvPr id="4" name="Title 1"/>
          <p:cNvSpPr txBox="1">
            <a:spLocks/>
          </p:cNvSpPr>
          <p:nvPr/>
        </p:nvSpPr>
        <p:spPr>
          <a:xfrm>
            <a:off x="1503362" y="197231"/>
            <a:ext cx="7640638" cy="564771"/>
          </a:xfrm>
          <a:prstGeom prst="rect">
            <a:avLst/>
          </a:prstGeom>
        </p:spPr>
        <p:txBody>
          <a:bodyPr rIns="4572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fontAlgn="auto">
              <a:spcAft>
                <a:spcPts val="0"/>
              </a:spcAft>
              <a:defRPr/>
            </a:pPr>
            <a:r>
              <a:rPr lang="en-US" sz="2400" b="0" dirty="0" smtClean="0">
                <a:solidFill>
                  <a:schemeClr val="tx1"/>
                </a:solidFill>
                <a:latin typeface="Arial" panose="020B0604020202020204" pitchFamily="34" charset="0"/>
                <a:cs typeface="Arial" panose="020B0604020202020204" pitchFamily="34" charset="0"/>
              </a:rPr>
              <a:t>     ELI–NP Project Timeline</a:t>
            </a:r>
            <a:endParaRPr lang="en-US" sz="2400" b="0" dirty="0">
              <a:solidFill>
                <a:schemeClr val="tx1"/>
              </a:solidFill>
              <a:latin typeface="Arial" panose="020B0604020202020204" pitchFamily="34" charset="0"/>
              <a:cs typeface="Arial" panose="020B0604020202020204" pitchFamily="34" charset="0"/>
            </a:endParaRPr>
          </a:p>
        </p:txBody>
      </p:sp>
      <p:sp>
        <p:nvSpPr>
          <p:cNvPr id="40964" name="Text Box 11"/>
          <p:cNvSpPr txBox="1">
            <a:spLocks noChangeArrowheads="1"/>
          </p:cNvSpPr>
          <p:nvPr/>
        </p:nvSpPr>
        <p:spPr bwMode="auto">
          <a:xfrm>
            <a:off x="5867400" y="9683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cs typeface="Arial" pitchFamily="34" charset="0"/>
              </a:defRPr>
            </a:lvl1pPr>
            <a:lvl2pPr marL="742950" indent="-285750" defTabSz="457200" eaLnBrk="0" hangingPunct="0">
              <a:defRPr sz="2400">
                <a:solidFill>
                  <a:schemeClr val="tx1"/>
                </a:solidFill>
                <a:latin typeface="Arial" pitchFamily="34" charset="0"/>
                <a:cs typeface="Arial" pitchFamily="34" charset="0"/>
              </a:defRPr>
            </a:lvl2pPr>
            <a:lvl3pPr marL="1143000" indent="-228600" defTabSz="457200" eaLnBrk="0" hangingPunct="0">
              <a:defRPr sz="2400">
                <a:solidFill>
                  <a:schemeClr val="tx1"/>
                </a:solidFill>
                <a:latin typeface="Arial" pitchFamily="34" charset="0"/>
                <a:cs typeface="Arial" pitchFamily="34" charset="0"/>
              </a:defRPr>
            </a:lvl3pPr>
            <a:lvl4pPr marL="1600200" indent="-228600" defTabSz="457200" eaLnBrk="0" hangingPunct="0">
              <a:defRPr sz="2400">
                <a:solidFill>
                  <a:schemeClr val="tx1"/>
                </a:solidFill>
                <a:latin typeface="Arial" pitchFamily="34" charset="0"/>
                <a:cs typeface="Arial" pitchFamily="34" charset="0"/>
              </a:defRPr>
            </a:lvl4pPr>
            <a:lvl5pPr marL="2057400" indent="-228600" defTabSz="4572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en-US" smtClean="0">
              <a:solidFill>
                <a:prstClr val="black"/>
              </a:solidFill>
              <a:latin typeface="Symbol" pitchFamily="18" charset="2"/>
              <a:ea typeface="MS PGothic" pitchFamily="34" charset="-128"/>
            </a:endParaRPr>
          </a:p>
        </p:txBody>
      </p:sp>
      <p:sp>
        <p:nvSpPr>
          <p:cNvPr id="40965" name="Rectangle 5"/>
          <p:cNvSpPr>
            <a:spLocks noChangeArrowheads="1"/>
          </p:cNvSpPr>
          <p:nvPr/>
        </p:nvSpPr>
        <p:spPr bwMode="auto">
          <a:xfrm>
            <a:off x="34925" y="1814513"/>
            <a:ext cx="29368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ts val="600"/>
              </a:spcBef>
            </a:pPr>
            <a:r>
              <a:rPr lang="en-US" sz="1600" smtClean="0">
                <a:solidFill>
                  <a:prstClr val="black"/>
                </a:solidFill>
                <a:latin typeface="Helvetica Neue"/>
                <a:ea typeface="Helvetica Neue"/>
                <a:cs typeface="Helvetica Neue"/>
              </a:rPr>
              <a:t>WB &amp;Feasibility Study </a:t>
            </a:r>
          </a:p>
          <a:p>
            <a:pPr eaLnBrk="1" hangingPunct="1">
              <a:spcBef>
                <a:spcPts val="600"/>
              </a:spcBef>
            </a:pPr>
            <a:r>
              <a:rPr lang="en-US" sz="2000" smtClean="0">
                <a:solidFill>
                  <a:srgbClr val="FF0000"/>
                </a:solidFill>
                <a:latin typeface="Helvetica Neue"/>
                <a:ea typeface="Helvetica Neue"/>
                <a:cs typeface="Helvetica Neue"/>
              </a:rPr>
              <a:t>Cost estimate 293M€</a:t>
            </a:r>
            <a:endParaRPr lang="en-US" sz="1600" smtClean="0">
              <a:solidFill>
                <a:srgbClr val="FF0000"/>
              </a:solidFill>
              <a:latin typeface="Helvetica Neue"/>
              <a:ea typeface="Helvetica Neue"/>
              <a:cs typeface="Helvetica Neue"/>
            </a:endParaRPr>
          </a:p>
        </p:txBody>
      </p:sp>
      <p:sp>
        <p:nvSpPr>
          <p:cNvPr id="40966" name="Rectangle 6"/>
          <p:cNvSpPr>
            <a:spLocks noChangeArrowheads="1"/>
          </p:cNvSpPr>
          <p:nvPr/>
        </p:nvSpPr>
        <p:spPr bwMode="auto">
          <a:xfrm>
            <a:off x="58738" y="2487613"/>
            <a:ext cx="29130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smtClean="0">
                <a:solidFill>
                  <a:prstClr val="black"/>
                </a:solidFill>
                <a:latin typeface="Helvetica Neue"/>
                <a:ea typeface="Helvetica Neue"/>
                <a:cs typeface="Helvetica Neue"/>
              </a:rPr>
              <a:t>Preparation of the Application</a:t>
            </a:r>
          </a:p>
        </p:txBody>
      </p:sp>
      <p:grpSp>
        <p:nvGrpSpPr>
          <p:cNvPr id="40967" name="Group 28"/>
          <p:cNvGrpSpPr>
            <a:grpSpLocks noChangeAspect="1"/>
          </p:cNvGrpSpPr>
          <p:nvPr/>
        </p:nvGrpSpPr>
        <p:grpSpPr bwMode="auto">
          <a:xfrm>
            <a:off x="3357563" y="1611313"/>
            <a:ext cx="5668962" cy="4408487"/>
            <a:chOff x="2852432" y="1187460"/>
            <a:chExt cx="6208016" cy="4833828"/>
          </a:xfrm>
        </p:grpSpPr>
        <p:sp>
          <p:nvSpPr>
            <p:cNvPr id="9" name="Rectangle 8"/>
            <p:cNvSpPr/>
            <p:nvPr/>
          </p:nvSpPr>
          <p:spPr>
            <a:xfrm>
              <a:off x="2852432" y="1556481"/>
              <a:ext cx="6112402" cy="4464807"/>
            </a:xfrm>
            <a:prstGeom prst="rect">
              <a:avLst/>
            </a:prstGeom>
            <a:gradFill flip="none" rotWithShape="1">
              <a:gsLst>
                <a:gs pos="0">
                  <a:srgbClr val="60B5CC">
                    <a:lumMod val="60000"/>
                    <a:lumOff val="40000"/>
                  </a:srgbClr>
                </a:gs>
                <a:gs pos="100000">
                  <a:srgbClr val="FFFFFF"/>
                </a:gs>
              </a:gsLst>
              <a:lin ang="18900000" scaled="0"/>
              <a:tileRect/>
            </a:gradFill>
            <a:ln w="3175" cap="rnd" cmpd="sng" algn="ctr">
              <a:solidFill>
                <a:srgbClr val="E66C7D">
                  <a:shade val="95000"/>
                  <a:satMod val="105000"/>
                </a:srgbClr>
              </a:solidFill>
              <a:prstDash val="solid"/>
            </a:ln>
            <a:effectLst>
              <a:outerShdw blurRad="45000" dist="25000" dir="5400000" rotWithShape="0">
                <a:srgbClr val="000000">
                  <a:alpha val="38000"/>
                </a:srgbClr>
              </a:outerShdw>
            </a:effectLst>
          </p:spPr>
          <p:txBody>
            <a:bodyPr anchor="ctr"/>
            <a:lstStyle/>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ctr" eaLnBrk="1" fontAlgn="auto" hangingPunct="1">
                <a:spcBef>
                  <a:spcPts val="0"/>
                </a:spcBef>
                <a:spcAft>
                  <a:spcPts val="0"/>
                </a:spcAft>
                <a:defRPr/>
              </a:pPr>
              <a:r>
                <a:rPr lang="en-US" kern="0" dirty="0">
                  <a:solidFill>
                    <a:sysClr val="windowText" lastClr="000000"/>
                  </a:solidFill>
                  <a:latin typeface="Corbel"/>
                  <a:cs typeface="Arial" pitchFamily="34" charset="0"/>
                </a:rPr>
                <a:t>                                                     ---TDR’s----------Cons</a:t>
              </a:r>
            </a:p>
            <a:p>
              <a:pPr algn="ctr" eaLnBrk="1" fontAlgn="auto" hangingPunct="1">
                <a:spcBef>
                  <a:spcPts val="0"/>
                </a:spcBef>
                <a:spcAft>
                  <a:spcPts val="0"/>
                </a:spcAft>
                <a:defRPr/>
              </a:pPr>
              <a:endParaRPr lang="en-US" kern="0" dirty="0">
                <a:solidFill>
                  <a:sysClr val="windowText" lastClr="000000"/>
                </a:solidFill>
                <a:latin typeface="Corbel"/>
                <a:cs typeface="Arial" pitchFamily="34" charset="0"/>
              </a:endParaRPr>
            </a:p>
            <a:p>
              <a:pPr algn="r" eaLnBrk="1" fontAlgn="auto" hangingPunct="1">
                <a:spcBef>
                  <a:spcPts val="0"/>
                </a:spcBef>
                <a:spcAft>
                  <a:spcPts val="1200"/>
                </a:spcAft>
                <a:defRPr/>
              </a:pPr>
              <a:r>
                <a:rPr lang="en-US" kern="0" dirty="0">
                  <a:solidFill>
                    <a:sysClr val="windowText" lastClr="000000"/>
                  </a:solidFill>
                  <a:latin typeface="Helvetica"/>
                  <a:cs typeface="Helvetica"/>
                </a:rPr>
                <a:t>				     </a:t>
              </a:r>
              <a:r>
                <a:rPr lang="en-US" b="1" kern="0" dirty="0">
                  <a:solidFill>
                    <a:sysClr val="windowText" lastClr="000000"/>
                  </a:solidFill>
                  <a:latin typeface="Helvetica"/>
                  <a:cs typeface="Helvetica"/>
                </a:rPr>
                <a:t>2016-	2018</a:t>
              </a:r>
            </a:p>
            <a:p>
              <a:pPr algn="r" eaLnBrk="1" fontAlgn="auto" hangingPunct="1">
                <a:spcBef>
                  <a:spcPts val="0"/>
                </a:spcBef>
                <a:spcAft>
                  <a:spcPts val="1200"/>
                </a:spcAft>
                <a:defRPr/>
              </a:pPr>
              <a:r>
                <a:rPr lang="en-US" b="1" kern="0" dirty="0">
                  <a:solidFill>
                    <a:sysClr val="windowText" lastClr="000000"/>
                  </a:solidFill>
                  <a:latin typeface="Helvetica"/>
                  <a:cs typeface="Helvetica"/>
                </a:rPr>
                <a:t>		2015-2017</a:t>
              </a:r>
            </a:p>
          </p:txBody>
        </p:sp>
        <p:sp>
          <p:nvSpPr>
            <p:cNvPr id="10" name="TextBox 30"/>
            <p:cNvSpPr txBox="1"/>
            <p:nvPr/>
          </p:nvSpPr>
          <p:spPr>
            <a:xfrm>
              <a:off x="2883724" y="1187460"/>
              <a:ext cx="6018525" cy="405575"/>
            </a:xfrm>
            <a:prstGeom prst="rect">
              <a:avLst/>
            </a:prstGeom>
            <a:noFill/>
          </p:spPr>
          <p:txBody>
            <a:bodyPr wrap="none">
              <a:spAutoFit/>
            </a:bodyPr>
            <a:lstStyle/>
            <a:p>
              <a:pPr eaLnBrk="1" fontAlgn="auto" hangingPunct="1">
                <a:spcBef>
                  <a:spcPts val="0"/>
                </a:spcBef>
                <a:spcAft>
                  <a:spcPts val="0"/>
                </a:spcAft>
                <a:defRPr/>
              </a:pPr>
              <a:r>
                <a:rPr lang="en-US" kern="0" dirty="0">
                  <a:solidFill>
                    <a:sysClr val="windowText" lastClr="000000"/>
                  </a:solidFill>
                  <a:latin typeface="Helvetica"/>
                  <a:cs typeface="Helvetica"/>
                </a:rPr>
                <a:t>  2010      2011      2012       2013       2014       2015</a:t>
              </a:r>
            </a:p>
          </p:txBody>
        </p:sp>
        <p:cxnSp>
          <p:nvCxnSpPr>
            <p:cNvPr id="40991" name="Straight Connector 31"/>
            <p:cNvCxnSpPr>
              <a:cxnSpLocks noChangeShapeType="1"/>
            </p:cNvCxnSpPr>
            <p:nvPr/>
          </p:nvCxnSpPr>
          <p:spPr bwMode="auto">
            <a:xfrm>
              <a:off x="3810596" y="1556792"/>
              <a:ext cx="0" cy="4464496"/>
            </a:xfrm>
            <a:prstGeom prst="line">
              <a:avLst/>
            </a:prstGeom>
            <a:noFill/>
            <a:ln w="6350" cap="rnd" algn="ctr">
              <a:solidFill>
                <a:srgbClr val="F0AC00"/>
              </a:solidFill>
              <a:round/>
              <a:headEnd/>
              <a:tailEnd/>
            </a:ln>
            <a:extLst>
              <a:ext uri="{909E8E84-426E-40DD-AFC4-6F175D3DCCD1}">
                <a14:hiddenFill xmlns:a14="http://schemas.microsoft.com/office/drawing/2010/main">
                  <a:noFill/>
                </a14:hiddenFill>
              </a:ext>
            </a:extLst>
          </p:spPr>
        </p:cxnSp>
        <p:cxnSp>
          <p:nvCxnSpPr>
            <p:cNvPr id="40992" name="Straight Connector 32"/>
            <p:cNvCxnSpPr>
              <a:cxnSpLocks noChangeShapeType="1"/>
            </p:cNvCxnSpPr>
            <p:nvPr/>
          </p:nvCxnSpPr>
          <p:spPr bwMode="auto">
            <a:xfrm>
              <a:off x="4801584" y="1556792"/>
              <a:ext cx="0" cy="4464496"/>
            </a:xfrm>
            <a:prstGeom prst="line">
              <a:avLst/>
            </a:prstGeom>
            <a:noFill/>
            <a:ln w="6350" cap="rnd" algn="ctr">
              <a:solidFill>
                <a:srgbClr val="F0AC00"/>
              </a:solidFill>
              <a:round/>
              <a:headEnd/>
              <a:tailEnd/>
            </a:ln>
            <a:extLst>
              <a:ext uri="{909E8E84-426E-40DD-AFC4-6F175D3DCCD1}">
                <a14:hiddenFill xmlns:a14="http://schemas.microsoft.com/office/drawing/2010/main">
                  <a:noFill/>
                </a14:hiddenFill>
              </a:ext>
            </a:extLst>
          </p:spPr>
        </p:cxnSp>
        <p:cxnSp>
          <p:nvCxnSpPr>
            <p:cNvPr id="40993" name="Straight Connector 33"/>
            <p:cNvCxnSpPr>
              <a:cxnSpLocks noChangeShapeType="1"/>
            </p:cNvCxnSpPr>
            <p:nvPr/>
          </p:nvCxnSpPr>
          <p:spPr bwMode="auto">
            <a:xfrm>
              <a:off x="5806426" y="1556792"/>
              <a:ext cx="0" cy="4464496"/>
            </a:xfrm>
            <a:prstGeom prst="line">
              <a:avLst/>
            </a:prstGeom>
            <a:noFill/>
            <a:ln w="6350" cap="rnd" algn="ctr">
              <a:solidFill>
                <a:srgbClr val="F0AC00"/>
              </a:solidFill>
              <a:round/>
              <a:headEnd/>
              <a:tailEnd/>
            </a:ln>
            <a:extLst>
              <a:ext uri="{909E8E84-426E-40DD-AFC4-6F175D3DCCD1}">
                <a14:hiddenFill xmlns:a14="http://schemas.microsoft.com/office/drawing/2010/main">
                  <a:noFill/>
                </a14:hiddenFill>
              </a:ext>
            </a:extLst>
          </p:spPr>
        </p:cxnSp>
        <p:cxnSp>
          <p:nvCxnSpPr>
            <p:cNvPr id="40994" name="Straight Connector 34"/>
            <p:cNvCxnSpPr>
              <a:cxnSpLocks noChangeShapeType="1"/>
            </p:cNvCxnSpPr>
            <p:nvPr/>
          </p:nvCxnSpPr>
          <p:spPr bwMode="auto">
            <a:xfrm>
              <a:off x="6825123" y="1556792"/>
              <a:ext cx="0" cy="4464496"/>
            </a:xfrm>
            <a:prstGeom prst="line">
              <a:avLst/>
            </a:prstGeom>
            <a:noFill/>
            <a:ln w="6350" cap="rnd" algn="ctr">
              <a:solidFill>
                <a:srgbClr val="F0AC00"/>
              </a:solidFill>
              <a:round/>
              <a:headEnd/>
              <a:tailEnd/>
            </a:ln>
            <a:extLst>
              <a:ext uri="{909E8E84-426E-40DD-AFC4-6F175D3DCCD1}">
                <a14:hiddenFill xmlns:a14="http://schemas.microsoft.com/office/drawing/2010/main">
                  <a:noFill/>
                </a14:hiddenFill>
              </a:ext>
            </a:extLst>
          </p:spPr>
        </p:cxnSp>
        <p:cxnSp>
          <p:nvCxnSpPr>
            <p:cNvPr id="40995" name="Straight Arrow Connector 36"/>
            <p:cNvCxnSpPr>
              <a:cxnSpLocks noChangeShapeType="1"/>
            </p:cNvCxnSpPr>
            <p:nvPr/>
          </p:nvCxnSpPr>
          <p:spPr bwMode="auto">
            <a:xfrm>
              <a:off x="3339906" y="1790300"/>
              <a:ext cx="293263" cy="0"/>
            </a:xfrm>
            <a:prstGeom prst="straightConnector1">
              <a:avLst/>
            </a:prstGeom>
            <a:noFill/>
            <a:ln w="28575" cap="rnd" algn="ctr">
              <a:solidFill>
                <a:srgbClr val="901929"/>
              </a:solidFill>
              <a:round/>
              <a:headEnd type="oval" w="med" len="med"/>
              <a:tailEnd type="oval" w="med" len="med"/>
            </a:ln>
            <a:extLst>
              <a:ext uri="{909E8E84-426E-40DD-AFC4-6F175D3DCCD1}">
                <a14:hiddenFill xmlns:a14="http://schemas.microsoft.com/office/drawing/2010/main">
                  <a:noFill/>
                </a14:hiddenFill>
              </a:ext>
            </a:extLst>
          </p:spPr>
        </p:cxnSp>
        <p:cxnSp>
          <p:nvCxnSpPr>
            <p:cNvPr id="40996" name="Straight Arrow Connector 37"/>
            <p:cNvCxnSpPr>
              <a:cxnSpLocks noChangeShapeType="1"/>
            </p:cNvCxnSpPr>
            <p:nvPr/>
          </p:nvCxnSpPr>
          <p:spPr bwMode="auto">
            <a:xfrm>
              <a:off x="3325031" y="2339004"/>
              <a:ext cx="1476552" cy="0"/>
            </a:xfrm>
            <a:prstGeom prst="straightConnector1">
              <a:avLst/>
            </a:prstGeom>
            <a:noFill/>
            <a:ln w="28575" cap="rnd" algn="ctr">
              <a:solidFill>
                <a:srgbClr val="901929"/>
              </a:solidFill>
              <a:round/>
              <a:headEnd type="oval" w="med" len="med"/>
              <a:tailEnd type="oval" w="med" len="med"/>
            </a:ln>
            <a:extLst>
              <a:ext uri="{909E8E84-426E-40DD-AFC4-6F175D3DCCD1}">
                <a14:hiddenFill xmlns:a14="http://schemas.microsoft.com/office/drawing/2010/main">
                  <a:noFill/>
                </a14:hiddenFill>
              </a:ext>
            </a:extLst>
          </p:spPr>
        </p:cxnSp>
        <p:cxnSp>
          <p:nvCxnSpPr>
            <p:cNvPr id="40997" name="Straight Arrow Connector 38"/>
            <p:cNvCxnSpPr>
              <a:cxnSpLocks noChangeShapeType="1"/>
            </p:cNvCxnSpPr>
            <p:nvPr/>
          </p:nvCxnSpPr>
          <p:spPr bwMode="auto">
            <a:xfrm>
              <a:off x="4871212" y="2725231"/>
              <a:ext cx="643315" cy="0"/>
            </a:xfrm>
            <a:prstGeom prst="straightConnector1">
              <a:avLst/>
            </a:prstGeom>
            <a:noFill/>
            <a:ln w="28575" cap="rnd" algn="ctr">
              <a:solidFill>
                <a:srgbClr val="901929"/>
              </a:solidFill>
              <a:round/>
              <a:headEnd type="oval" w="med" len="med"/>
              <a:tailEnd type="oval" w="med" len="med"/>
            </a:ln>
            <a:extLst>
              <a:ext uri="{909E8E84-426E-40DD-AFC4-6F175D3DCCD1}">
                <a14:hiddenFill xmlns:a14="http://schemas.microsoft.com/office/drawing/2010/main">
                  <a:noFill/>
                </a14:hiddenFill>
              </a:ext>
            </a:extLst>
          </p:spPr>
        </p:cxnSp>
        <p:cxnSp>
          <p:nvCxnSpPr>
            <p:cNvPr id="40998" name="Straight Arrow Connector 39"/>
            <p:cNvCxnSpPr>
              <a:cxnSpLocks noChangeShapeType="1"/>
            </p:cNvCxnSpPr>
            <p:nvPr/>
          </p:nvCxnSpPr>
          <p:spPr bwMode="auto">
            <a:xfrm>
              <a:off x="6616884" y="3717032"/>
              <a:ext cx="500843" cy="0"/>
            </a:xfrm>
            <a:prstGeom prst="straightConnector1">
              <a:avLst/>
            </a:prstGeom>
            <a:noFill/>
            <a:ln w="28575" cap="rnd" algn="ctr">
              <a:solidFill>
                <a:srgbClr val="901929"/>
              </a:solidFill>
              <a:round/>
              <a:headEnd type="oval" w="med" len="med"/>
              <a:tailEnd type="oval" w="med" len="med"/>
            </a:ln>
            <a:extLst>
              <a:ext uri="{909E8E84-426E-40DD-AFC4-6F175D3DCCD1}">
                <a14:hiddenFill xmlns:a14="http://schemas.microsoft.com/office/drawing/2010/main">
                  <a:noFill/>
                </a14:hiddenFill>
              </a:ext>
            </a:extLst>
          </p:spPr>
        </p:cxnSp>
        <p:cxnSp>
          <p:nvCxnSpPr>
            <p:cNvPr id="40999" name="Straight Arrow Connector 40"/>
            <p:cNvCxnSpPr>
              <a:cxnSpLocks noChangeShapeType="1"/>
            </p:cNvCxnSpPr>
            <p:nvPr/>
          </p:nvCxnSpPr>
          <p:spPr bwMode="auto">
            <a:xfrm>
              <a:off x="6091130" y="4725144"/>
              <a:ext cx="2873356" cy="0"/>
            </a:xfrm>
            <a:prstGeom prst="straightConnector1">
              <a:avLst/>
            </a:prstGeom>
            <a:noFill/>
            <a:ln w="28575" cap="rnd" algn="ctr">
              <a:solidFill>
                <a:srgbClr val="901929"/>
              </a:solidFill>
              <a:round/>
              <a:headEnd type="oval" w="med" len="med"/>
              <a:tailEnd type="triangle" w="med" len="med"/>
            </a:ln>
            <a:extLst>
              <a:ext uri="{909E8E84-426E-40DD-AFC4-6F175D3DCCD1}">
                <a14:hiddenFill xmlns:a14="http://schemas.microsoft.com/office/drawing/2010/main">
                  <a:noFill/>
                </a14:hiddenFill>
              </a:ext>
            </a:extLst>
          </p:spPr>
        </p:cxnSp>
        <p:cxnSp>
          <p:nvCxnSpPr>
            <p:cNvPr id="41000" name="Straight Connector 41"/>
            <p:cNvCxnSpPr>
              <a:cxnSpLocks noChangeShapeType="1"/>
            </p:cNvCxnSpPr>
            <p:nvPr/>
          </p:nvCxnSpPr>
          <p:spPr bwMode="auto">
            <a:xfrm>
              <a:off x="7892992" y="1556792"/>
              <a:ext cx="0" cy="4464496"/>
            </a:xfrm>
            <a:prstGeom prst="line">
              <a:avLst/>
            </a:prstGeom>
            <a:noFill/>
            <a:ln w="6350" cap="rnd" algn="ctr">
              <a:solidFill>
                <a:srgbClr val="F0AC00"/>
              </a:solidFill>
              <a:round/>
              <a:headEnd/>
              <a:tailEnd/>
            </a:ln>
            <a:extLst>
              <a:ext uri="{909E8E84-426E-40DD-AFC4-6F175D3DCCD1}">
                <a14:hiddenFill xmlns:a14="http://schemas.microsoft.com/office/drawing/2010/main">
                  <a:noFill/>
                </a14:hiddenFill>
              </a:ext>
            </a:extLst>
          </p:spPr>
        </p:cxnSp>
        <p:cxnSp>
          <p:nvCxnSpPr>
            <p:cNvPr id="41001" name="Straight Arrow Connector 42"/>
            <p:cNvCxnSpPr>
              <a:cxnSpLocks noChangeShapeType="1"/>
            </p:cNvCxnSpPr>
            <p:nvPr/>
          </p:nvCxnSpPr>
          <p:spPr bwMode="auto">
            <a:xfrm>
              <a:off x="5733585" y="4221088"/>
              <a:ext cx="349750" cy="0"/>
            </a:xfrm>
            <a:prstGeom prst="straightConnector1">
              <a:avLst/>
            </a:prstGeom>
            <a:noFill/>
            <a:ln w="28575" cap="rnd" algn="ctr">
              <a:solidFill>
                <a:srgbClr val="901929"/>
              </a:solidFill>
              <a:round/>
              <a:headEnd type="oval" w="med" len="med"/>
              <a:tailEnd type="oval" w="med" len="med"/>
            </a:ln>
            <a:extLst>
              <a:ext uri="{909E8E84-426E-40DD-AFC4-6F175D3DCCD1}">
                <a14:hiddenFill xmlns:a14="http://schemas.microsoft.com/office/drawing/2010/main">
                  <a:noFill/>
                </a14:hiddenFill>
              </a:ext>
            </a:extLst>
          </p:spPr>
        </p:cxnSp>
        <p:cxnSp>
          <p:nvCxnSpPr>
            <p:cNvPr id="41002" name="Straight Arrow Connector 43"/>
            <p:cNvCxnSpPr>
              <a:cxnSpLocks noChangeShapeType="1"/>
            </p:cNvCxnSpPr>
            <p:nvPr/>
          </p:nvCxnSpPr>
          <p:spPr bwMode="auto">
            <a:xfrm>
              <a:off x="8316391" y="5243154"/>
              <a:ext cx="744057" cy="0"/>
            </a:xfrm>
            <a:prstGeom prst="straightConnector1">
              <a:avLst/>
            </a:prstGeom>
            <a:noFill/>
            <a:ln w="28575" cap="rnd" algn="ctr">
              <a:solidFill>
                <a:srgbClr val="901929"/>
              </a:solidFill>
              <a:round/>
              <a:headEnd type="oval" w="med" len="med"/>
              <a:tailEnd type="triangle" w="med" len="med"/>
            </a:ln>
            <a:extLst>
              <a:ext uri="{909E8E84-426E-40DD-AFC4-6F175D3DCCD1}">
                <a14:hiddenFill xmlns:a14="http://schemas.microsoft.com/office/drawing/2010/main">
                  <a:noFill/>
                </a14:hiddenFill>
              </a:ext>
            </a:extLst>
          </p:spPr>
        </p:cxnSp>
        <p:cxnSp>
          <p:nvCxnSpPr>
            <p:cNvPr id="41003" name="Straight Arrow Connector 44"/>
            <p:cNvCxnSpPr>
              <a:cxnSpLocks noChangeShapeType="1"/>
            </p:cNvCxnSpPr>
            <p:nvPr/>
          </p:nvCxnSpPr>
          <p:spPr bwMode="auto">
            <a:xfrm>
              <a:off x="8234866" y="5733256"/>
              <a:ext cx="729621" cy="0"/>
            </a:xfrm>
            <a:prstGeom prst="straightConnector1">
              <a:avLst/>
            </a:prstGeom>
            <a:noFill/>
            <a:ln w="28575" cap="rnd" algn="ctr">
              <a:solidFill>
                <a:srgbClr val="901929"/>
              </a:solidFill>
              <a:round/>
              <a:headEnd type="oval" w="med" len="med"/>
              <a:tailEnd type="triangle" w="med" len="med"/>
            </a:ln>
            <a:extLst>
              <a:ext uri="{909E8E84-426E-40DD-AFC4-6F175D3DCCD1}">
                <a14:hiddenFill xmlns:a14="http://schemas.microsoft.com/office/drawing/2010/main">
                  <a:noFill/>
                </a14:hiddenFill>
              </a:ext>
            </a:extLst>
          </p:spPr>
        </p:cxnSp>
      </p:grpSp>
      <p:sp>
        <p:nvSpPr>
          <p:cNvPr id="40968" name="Rectangle 23"/>
          <p:cNvSpPr>
            <a:spLocks noChangeArrowheads="1"/>
          </p:cNvSpPr>
          <p:nvPr/>
        </p:nvSpPr>
        <p:spPr bwMode="auto">
          <a:xfrm>
            <a:off x="68263" y="2901950"/>
            <a:ext cx="328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mtClean="0">
                <a:solidFill>
                  <a:prstClr val="black"/>
                </a:solidFill>
                <a:latin typeface="Helvetica" pitchFamily="34" charset="0"/>
                <a:cs typeface="Helvetica" pitchFamily="34" charset="0"/>
              </a:rPr>
              <a:t>E.C. Eval. &amp; Funding Approval</a:t>
            </a:r>
          </a:p>
        </p:txBody>
      </p:sp>
      <p:sp>
        <p:nvSpPr>
          <p:cNvPr id="40969" name="Rectangle 24"/>
          <p:cNvSpPr>
            <a:spLocks noChangeArrowheads="1"/>
          </p:cNvSpPr>
          <p:nvPr/>
        </p:nvSpPr>
        <p:spPr bwMode="auto">
          <a:xfrm>
            <a:off x="58738" y="3717925"/>
            <a:ext cx="2740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smtClean="0">
                <a:solidFill>
                  <a:prstClr val="black"/>
                </a:solidFill>
                <a:latin typeface="Helvetica Neue"/>
                <a:ea typeface="Helvetica Neue"/>
                <a:cs typeface="Helvetica Neue"/>
              </a:rPr>
              <a:t>Procurement Gamma Beam</a:t>
            </a:r>
          </a:p>
        </p:txBody>
      </p:sp>
      <p:sp>
        <p:nvSpPr>
          <p:cNvPr id="40970" name="Rectangle 25"/>
          <p:cNvSpPr>
            <a:spLocks noChangeArrowheads="1"/>
          </p:cNvSpPr>
          <p:nvPr/>
        </p:nvSpPr>
        <p:spPr bwMode="auto">
          <a:xfrm>
            <a:off x="44450" y="4176713"/>
            <a:ext cx="2670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smtClean="0">
                <a:solidFill>
                  <a:prstClr val="black"/>
                </a:solidFill>
                <a:latin typeface="Helvetica Neue"/>
                <a:ea typeface="Helvetica Neue"/>
                <a:cs typeface="Helvetica Neue"/>
              </a:rPr>
              <a:t>Procurement Laser System</a:t>
            </a:r>
          </a:p>
        </p:txBody>
      </p:sp>
      <p:sp>
        <p:nvSpPr>
          <p:cNvPr id="40971" name="Rectangle 26"/>
          <p:cNvSpPr>
            <a:spLocks noChangeArrowheads="1"/>
          </p:cNvSpPr>
          <p:nvPr/>
        </p:nvSpPr>
        <p:spPr bwMode="auto">
          <a:xfrm>
            <a:off x="58738" y="4637088"/>
            <a:ext cx="257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smtClean="0">
                <a:solidFill>
                  <a:prstClr val="black"/>
                </a:solidFill>
                <a:latin typeface="Helvetica Neue"/>
                <a:ea typeface="Helvetica Neue"/>
                <a:cs typeface="Helvetica Neue"/>
              </a:rPr>
              <a:t>Experiments  Instruments </a:t>
            </a:r>
          </a:p>
        </p:txBody>
      </p:sp>
      <p:sp>
        <p:nvSpPr>
          <p:cNvPr id="40972" name="Rectangle 27"/>
          <p:cNvSpPr>
            <a:spLocks noChangeArrowheads="1"/>
          </p:cNvSpPr>
          <p:nvPr/>
        </p:nvSpPr>
        <p:spPr bwMode="auto">
          <a:xfrm>
            <a:off x="41275" y="5056188"/>
            <a:ext cx="2701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smtClean="0">
                <a:solidFill>
                  <a:prstClr val="black"/>
                </a:solidFill>
                <a:latin typeface="Helvetica Neue"/>
                <a:ea typeface="Helvetica Neue"/>
                <a:cs typeface="Helvetica Neue"/>
              </a:rPr>
              <a:t>Gamma Beam – installation</a:t>
            </a:r>
          </a:p>
        </p:txBody>
      </p:sp>
      <p:sp>
        <p:nvSpPr>
          <p:cNvPr id="40973" name="Rectangle 28"/>
          <p:cNvSpPr>
            <a:spLocks noChangeArrowheads="1"/>
          </p:cNvSpPr>
          <p:nvPr/>
        </p:nvSpPr>
        <p:spPr bwMode="auto">
          <a:xfrm>
            <a:off x="58738" y="5491163"/>
            <a:ext cx="2632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smtClean="0">
                <a:solidFill>
                  <a:prstClr val="black"/>
                </a:solidFill>
                <a:latin typeface="Helvetica Neue"/>
                <a:ea typeface="Helvetica Neue"/>
                <a:cs typeface="Helvetica Neue"/>
              </a:rPr>
              <a:t>Laser System – installation</a:t>
            </a:r>
          </a:p>
        </p:txBody>
      </p:sp>
      <p:cxnSp>
        <p:nvCxnSpPr>
          <p:cNvPr id="30" name="Straight Connector 3"/>
          <p:cNvCxnSpPr/>
          <p:nvPr/>
        </p:nvCxnSpPr>
        <p:spPr>
          <a:xfrm>
            <a:off x="117475" y="2382838"/>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cxnSp>
        <p:nvCxnSpPr>
          <p:cNvPr id="31" name="Straight Connector 51"/>
          <p:cNvCxnSpPr/>
          <p:nvPr/>
        </p:nvCxnSpPr>
        <p:spPr>
          <a:xfrm>
            <a:off x="127000" y="2814638"/>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cxnSp>
        <p:nvCxnSpPr>
          <p:cNvPr id="32" name="Straight Connector 52"/>
          <p:cNvCxnSpPr/>
          <p:nvPr/>
        </p:nvCxnSpPr>
        <p:spPr>
          <a:xfrm>
            <a:off x="127000" y="3271838"/>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cxnSp>
        <p:nvCxnSpPr>
          <p:cNvPr id="33" name="Straight Connector 53"/>
          <p:cNvCxnSpPr/>
          <p:nvPr/>
        </p:nvCxnSpPr>
        <p:spPr>
          <a:xfrm>
            <a:off x="134938" y="3694113"/>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cxnSp>
        <p:nvCxnSpPr>
          <p:cNvPr id="34" name="Straight Connector 54"/>
          <p:cNvCxnSpPr/>
          <p:nvPr/>
        </p:nvCxnSpPr>
        <p:spPr>
          <a:xfrm>
            <a:off x="134938" y="4135438"/>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cxnSp>
        <p:nvCxnSpPr>
          <p:cNvPr id="35" name="Straight Connector 55"/>
          <p:cNvCxnSpPr/>
          <p:nvPr/>
        </p:nvCxnSpPr>
        <p:spPr>
          <a:xfrm>
            <a:off x="68263" y="4902200"/>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cxnSp>
        <p:nvCxnSpPr>
          <p:cNvPr id="36" name="Straight Connector 56"/>
          <p:cNvCxnSpPr/>
          <p:nvPr/>
        </p:nvCxnSpPr>
        <p:spPr>
          <a:xfrm>
            <a:off x="134938" y="5040313"/>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cxnSp>
        <p:nvCxnSpPr>
          <p:cNvPr id="37" name="Straight Connector 57"/>
          <p:cNvCxnSpPr/>
          <p:nvPr/>
        </p:nvCxnSpPr>
        <p:spPr>
          <a:xfrm>
            <a:off x="134938" y="5507038"/>
            <a:ext cx="8820150" cy="0"/>
          </a:xfrm>
          <a:prstGeom prst="line">
            <a:avLst/>
          </a:prstGeom>
          <a:noFill/>
          <a:ln w="9525" cap="flat" cmpd="sng" algn="ctr">
            <a:solidFill>
              <a:srgbClr val="F0AD00"/>
            </a:solidFill>
            <a:prstDash val="dot"/>
          </a:ln>
          <a:effectLst>
            <a:outerShdw blurRad="45000" dist="25000" dir="5400000" rotWithShape="0">
              <a:srgbClr val="000000">
                <a:alpha val="38000"/>
              </a:srgbClr>
            </a:outerShdw>
          </a:effectLst>
        </p:spPr>
      </p:cxnSp>
      <p:sp>
        <p:nvSpPr>
          <p:cNvPr id="40982" name="ZoneTexte 37"/>
          <p:cNvSpPr txBox="1">
            <a:spLocks noChangeArrowheads="1"/>
          </p:cNvSpPr>
          <p:nvPr/>
        </p:nvSpPr>
        <p:spPr bwMode="auto">
          <a:xfrm>
            <a:off x="68263" y="3328988"/>
            <a:ext cx="319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sz="1800" smtClean="0">
                <a:solidFill>
                  <a:prstClr val="black"/>
                </a:solidFill>
                <a:latin typeface="Helvetica" pitchFamily="34" charset="0"/>
                <a:cs typeface="Helvetica" pitchFamily="34" charset="0"/>
              </a:rPr>
              <a:t>Civil engineering construction</a:t>
            </a:r>
          </a:p>
        </p:txBody>
      </p:sp>
      <p:cxnSp>
        <p:nvCxnSpPr>
          <p:cNvPr id="40983" name="Straight Arrow Connector 65"/>
          <p:cNvCxnSpPr>
            <a:cxnSpLocks noChangeShapeType="1"/>
          </p:cNvCxnSpPr>
          <p:nvPr/>
        </p:nvCxnSpPr>
        <p:spPr bwMode="auto">
          <a:xfrm>
            <a:off x="5445125" y="3490913"/>
            <a:ext cx="804863" cy="0"/>
          </a:xfrm>
          <a:prstGeom prst="straightConnector1">
            <a:avLst/>
          </a:prstGeom>
          <a:noFill/>
          <a:ln w="28575" cap="rnd" algn="ctr">
            <a:solidFill>
              <a:srgbClr val="901929"/>
            </a:solidFill>
            <a:round/>
            <a:headEnd type="oval" w="med" len="med"/>
            <a:tailEnd type="oval" w="med" len="med"/>
          </a:ln>
          <a:extLst>
            <a:ext uri="{909E8E84-426E-40DD-AFC4-6F175D3DCCD1}">
              <a14:hiddenFill xmlns:a14="http://schemas.microsoft.com/office/drawing/2010/main">
                <a:noFill/>
              </a14:hiddenFill>
            </a:ext>
          </a:extLst>
        </p:spPr>
      </p:cxnSp>
      <p:cxnSp>
        <p:nvCxnSpPr>
          <p:cNvPr id="40984" name="Straight Arrow Connector 68"/>
          <p:cNvCxnSpPr>
            <a:cxnSpLocks noChangeShapeType="1"/>
          </p:cNvCxnSpPr>
          <p:nvPr/>
        </p:nvCxnSpPr>
        <p:spPr bwMode="auto">
          <a:xfrm>
            <a:off x="6316663" y="3490913"/>
            <a:ext cx="1871662" cy="0"/>
          </a:xfrm>
          <a:prstGeom prst="straightConnector1">
            <a:avLst/>
          </a:prstGeom>
          <a:noFill/>
          <a:ln w="28575" cap="rnd" algn="ctr">
            <a:solidFill>
              <a:srgbClr val="901929"/>
            </a:solidFill>
            <a:round/>
            <a:headEnd type="oval" w="med" len="med"/>
            <a:tailEnd type="oval" w="med" len="med"/>
          </a:ln>
          <a:extLst>
            <a:ext uri="{909E8E84-426E-40DD-AFC4-6F175D3DCCD1}">
              <a14:hiddenFill xmlns:a14="http://schemas.microsoft.com/office/drawing/2010/main">
                <a:noFill/>
              </a14:hiddenFill>
            </a:ext>
          </a:extLst>
        </p:spPr>
      </p:cxnSp>
      <p:sp>
        <p:nvSpPr>
          <p:cNvPr id="2" name="Étoile à 5 branches 1"/>
          <p:cNvSpPr/>
          <p:nvPr/>
        </p:nvSpPr>
        <p:spPr>
          <a:xfrm>
            <a:off x="5740400" y="2901950"/>
            <a:ext cx="203200" cy="2587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400">
              <a:solidFill>
                <a:prstClr val="white"/>
              </a:solidFill>
            </a:endParaRPr>
          </a:p>
        </p:txBody>
      </p:sp>
      <p:sp>
        <p:nvSpPr>
          <p:cNvPr id="41" name="Étoile à 5 branches 40"/>
          <p:cNvSpPr/>
          <p:nvPr/>
        </p:nvSpPr>
        <p:spPr>
          <a:xfrm>
            <a:off x="6249988" y="3360738"/>
            <a:ext cx="204787" cy="2603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400">
              <a:solidFill>
                <a:prstClr val="white"/>
              </a:solidFill>
            </a:endParaRPr>
          </a:p>
        </p:txBody>
      </p:sp>
      <p:sp>
        <p:nvSpPr>
          <p:cNvPr id="42" name="Étoile à 5 branches 41"/>
          <p:cNvSpPr/>
          <p:nvPr/>
        </p:nvSpPr>
        <p:spPr>
          <a:xfrm>
            <a:off x="6249988" y="4216400"/>
            <a:ext cx="204787" cy="2603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400">
              <a:solidFill>
                <a:prstClr val="white"/>
              </a:solidFill>
            </a:endParaRPr>
          </a:p>
        </p:txBody>
      </p:sp>
      <p:pic>
        <p:nvPicPr>
          <p:cNvPr id="40988"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50" y="3717925"/>
            <a:ext cx="268288" cy="3603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 y="58533"/>
            <a:ext cx="1360017" cy="77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759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3" descr="C:\Users\victor nicolae zamfi\Music\Documents\ELI\Pictures\ELI_14_iunie_2013\DSC_9005.JPG"/>
          <p:cNvPicPr>
            <a:picLocks noChangeAspect="1" noChangeArrowheads="1"/>
          </p:cNvPicPr>
          <p:nvPr/>
        </p:nvPicPr>
        <p:blipFill>
          <a:blip r:embed="rId2" cstate="print"/>
          <a:srcRect/>
          <a:stretch>
            <a:fillRect/>
          </a:stretch>
        </p:blipFill>
        <p:spPr bwMode="auto">
          <a:xfrm>
            <a:off x="-1" y="1"/>
            <a:ext cx="5143721" cy="3429000"/>
          </a:xfrm>
          <a:prstGeom prst="rect">
            <a:avLst/>
          </a:prstGeom>
          <a:noFill/>
        </p:spPr>
      </p:pic>
      <p:pic>
        <p:nvPicPr>
          <p:cNvPr id="155652" name="Picture 4" descr="C:\Users\victor nicolae zamfi\Music\Documents\ELI\Pictures\ELI_14_iunie_2013\DSC_9022.JPG"/>
          <p:cNvPicPr>
            <a:picLocks noChangeAspect="1" noChangeArrowheads="1"/>
          </p:cNvPicPr>
          <p:nvPr/>
        </p:nvPicPr>
        <p:blipFill>
          <a:blip r:embed="rId3" cstate="print"/>
          <a:srcRect/>
          <a:stretch>
            <a:fillRect/>
          </a:stretch>
        </p:blipFill>
        <p:spPr bwMode="auto">
          <a:xfrm>
            <a:off x="0" y="3433370"/>
            <a:ext cx="5178245" cy="3452014"/>
          </a:xfrm>
          <a:prstGeom prst="rect">
            <a:avLst/>
          </a:prstGeom>
          <a:noFill/>
        </p:spPr>
      </p:pic>
      <p:pic>
        <p:nvPicPr>
          <p:cNvPr id="155653" name="Picture 5" descr="C:\Users\victor nicolae zamfi\Music\Documents\ELI\Pictures\ELI_14_iunie_2013\DSC_9058.JPG"/>
          <p:cNvPicPr>
            <a:picLocks noChangeAspect="1" noChangeArrowheads="1"/>
          </p:cNvPicPr>
          <p:nvPr/>
        </p:nvPicPr>
        <p:blipFill>
          <a:blip r:embed="rId4" cstate="print"/>
          <a:srcRect/>
          <a:stretch>
            <a:fillRect/>
          </a:stretch>
        </p:blipFill>
        <p:spPr bwMode="auto">
          <a:xfrm>
            <a:off x="5148064" y="0"/>
            <a:ext cx="3995936" cy="5229199"/>
          </a:xfrm>
          <a:prstGeom prst="rect">
            <a:avLst/>
          </a:prstGeom>
          <a:noFill/>
        </p:spPr>
      </p:pic>
      <p:sp>
        <p:nvSpPr>
          <p:cNvPr id="7" name="TextBox 6"/>
          <p:cNvSpPr txBox="1"/>
          <p:nvPr/>
        </p:nvSpPr>
        <p:spPr>
          <a:xfrm>
            <a:off x="6372200" y="5579948"/>
            <a:ext cx="2465740" cy="461665"/>
          </a:xfrm>
          <a:prstGeom prst="rect">
            <a:avLst/>
          </a:prstGeom>
          <a:noFill/>
        </p:spPr>
        <p:txBody>
          <a:bodyPr wrap="none" rtlCol="0">
            <a:spAutoFit/>
          </a:bodyPr>
          <a:lstStyle/>
          <a:p>
            <a:r>
              <a:rPr lang="en-US" sz="2400" b="1" dirty="0" smtClean="0">
                <a:solidFill>
                  <a:srgbClr val="FF0000"/>
                </a:solidFill>
              </a:rPr>
              <a:t>June 14</a:t>
            </a:r>
            <a:r>
              <a:rPr lang="en-US" sz="2400" b="1" baseline="30000" dirty="0" smtClean="0">
                <a:solidFill>
                  <a:srgbClr val="FF0000"/>
                </a:solidFill>
              </a:rPr>
              <a:t>th</a:t>
            </a:r>
            <a:r>
              <a:rPr lang="en-US" sz="2400" b="1" dirty="0" smtClean="0">
                <a:solidFill>
                  <a:srgbClr val="FF0000"/>
                </a:solidFill>
              </a:rPr>
              <a:t>, 2013 </a:t>
            </a:r>
            <a:endParaRPr lang="en-US" sz="2400" b="1" dirty="0">
              <a:solidFill>
                <a:srgbClr val="FF0000"/>
              </a:solidFill>
            </a:endParaRPr>
          </a:p>
        </p:txBody>
      </p:sp>
    </p:spTree>
    <p:extLst>
      <p:ext uri="{BB962C8B-B14F-4D97-AF65-F5344CB8AC3E}">
        <p14:creationId xmlns:p14="http://schemas.microsoft.com/office/powerpoint/2010/main" val="2891789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8327" y="908720"/>
            <a:ext cx="2590800" cy="365760"/>
          </a:xfrm>
        </p:spPr>
        <p:txBody>
          <a:bodyPr/>
          <a:lstStyle/>
          <a:p>
            <a:pPr>
              <a:defRPr/>
            </a:pPr>
            <a:r>
              <a:rPr lang="en-US" sz="2800" dirty="0" smtClean="0">
                <a:solidFill>
                  <a:srgbClr val="C00000"/>
                </a:solidFill>
                <a:latin typeface="Times New Roman" pitchFamily="18" charset="0"/>
                <a:cs typeface="Times New Roman" pitchFamily="18" charset="0"/>
              </a:rPr>
              <a:t>August 23, 2013</a:t>
            </a:r>
          </a:p>
          <a:p>
            <a:pPr>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642" y="738038"/>
            <a:ext cx="4603440" cy="3068960"/>
          </a:xfrm>
          <a:prstGeom prst="rect">
            <a:avLst/>
          </a:prstGeom>
        </p:spPr>
      </p:pic>
      <p:sp>
        <p:nvSpPr>
          <p:cNvPr id="6" name="TextBox 5"/>
          <p:cNvSpPr txBox="1"/>
          <p:nvPr/>
        </p:nvSpPr>
        <p:spPr>
          <a:xfrm>
            <a:off x="4802183" y="836712"/>
            <a:ext cx="1864613" cy="369332"/>
          </a:xfrm>
          <a:prstGeom prst="rect">
            <a:avLst/>
          </a:prstGeom>
          <a:noFill/>
        </p:spPr>
        <p:txBody>
          <a:bodyPr wrap="none" rtlCol="0">
            <a:spAutoFit/>
          </a:bodyPr>
          <a:lstStyle/>
          <a:p>
            <a:r>
              <a:rPr lang="en-US" dirty="0" smtClean="0"/>
              <a:t>August 23, 2013</a:t>
            </a:r>
            <a:endParaRPr lang="en-US" dirty="0"/>
          </a:p>
        </p:txBody>
      </p:sp>
      <p:pic>
        <p:nvPicPr>
          <p:cNvPr id="7" name="Picture 6" descr="C:\Users\victor nicolae zamfi\Music\Documents\ELI\Pictures\ELI_14_iunie_2013\DSC_9103.JPG"/>
          <p:cNvPicPr>
            <a:picLocks noChangeAspect="1" noChangeArrowheads="1"/>
          </p:cNvPicPr>
          <p:nvPr/>
        </p:nvPicPr>
        <p:blipFill>
          <a:blip r:embed="rId4" cstate="print"/>
          <a:srcRect/>
          <a:stretch>
            <a:fillRect/>
          </a:stretch>
        </p:blipFill>
        <p:spPr bwMode="auto">
          <a:xfrm>
            <a:off x="14158" y="762651"/>
            <a:ext cx="4572001" cy="3047870"/>
          </a:xfrm>
          <a:prstGeom prst="rect">
            <a:avLst/>
          </a:prstGeom>
          <a:noFill/>
        </p:spPr>
      </p:pic>
      <p:sp>
        <p:nvSpPr>
          <p:cNvPr id="9" name="TextBox 8"/>
          <p:cNvSpPr txBox="1"/>
          <p:nvPr/>
        </p:nvSpPr>
        <p:spPr>
          <a:xfrm>
            <a:off x="337687" y="836712"/>
            <a:ext cx="1646605" cy="369332"/>
          </a:xfrm>
          <a:prstGeom prst="rect">
            <a:avLst/>
          </a:prstGeom>
          <a:noFill/>
        </p:spPr>
        <p:txBody>
          <a:bodyPr wrap="none" rtlCol="0">
            <a:spAutoFit/>
          </a:bodyPr>
          <a:lstStyle/>
          <a:p>
            <a:r>
              <a:rPr lang="en-US" dirty="0" smtClean="0"/>
              <a:t>June 14, 2013</a:t>
            </a:r>
            <a:endParaRPr lang="en-US" dirty="0"/>
          </a:p>
        </p:txBody>
      </p:sp>
      <p:pic>
        <p:nvPicPr>
          <p:cNvPr id="197634" name="Picture 2" descr="C:\Users\victor nicolae zamfi\Music\Documents\ELI\Pictures\2013_Oct_31_ELI-NP_Photo.jpg"/>
          <p:cNvPicPr>
            <a:picLocks noChangeAspect="1" noChangeArrowheads="1"/>
          </p:cNvPicPr>
          <p:nvPr/>
        </p:nvPicPr>
        <p:blipFill>
          <a:blip r:embed="rId5" cstate="print"/>
          <a:srcRect/>
          <a:stretch>
            <a:fillRect/>
          </a:stretch>
        </p:blipFill>
        <p:spPr bwMode="auto">
          <a:xfrm>
            <a:off x="14158" y="3687985"/>
            <a:ext cx="4752527" cy="3168352"/>
          </a:xfrm>
          <a:prstGeom prst="rect">
            <a:avLst/>
          </a:prstGeom>
          <a:noFill/>
        </p:spPr>
      </p:pic>
      <p:sp>
        <p:nvSpPr>
          <p:cNvPr id="12" name="TextBox 11"/>
          <p:cNvSpPr txBox="1"/>
          <p:nvPr/>
        </p:nvSpPr>
        <p:spPr>
          <a:xfrm>
            <a:off x="337687" y="3933056"/>
            <a:ext cx="1967205" cy="369332"/>
          </a:xfrm>
          <a:prstGeom prst="rect">
            <a:avLst/>
          </a:prstGeom>
          <a:noFill/>
        </p:spPr>
        <p:txBody>
          <a:bodyPr wrap="none" rtlCol="0">
            <a:spAutoFit/>
          </a:bodyPr>
          <a:lstStyle/>
          <a:p>
            <a:r>
              <a:rPr lang="en-US" dirty="0" smtClean="0"/>
              <a:t>October 31, 2013</a:t>
            </a:r>
            <a:endParaRPr lang="en-US" dirty="0"/>
          </a:p>
        </p:txBody>
      </p:sp>
      <p:pic>
        <p:nvPicPr>
          <p:cNvPr id="228354" name="Picture 2" descr="C:\Users\victor nicolae zamfi\Music\Documents\ELI\Pictures\Santier\2014_March13.JPG"/>
          <p:cNvPicPr>
            <a:picLocks noChangeAspect="1" noChangeArrowheads="1"/>
          </p:cNvPicPr>
          <p:nvPr/>
        </p:nvPicPr>
        <p:blipFill>
          <a:blip r:embed="rId6" cstate="print"/>
          <a:srcRect/>
          <a:stretch>
            <a:fillRect/>
          </a:stretch>
        </p:blipFill>
        <p:spPr bwMode="auto">
          <a:xfrm>
            <a:off x="4513642" y="3789040"/>
            <a:ext cx="4644517" cy="3096344"/>
          </a:xfrm>
          <a:prstGeom prst="rect">
            <a:avLst/>
          </a:prstGeom>
          <a:noFill/>
        </p:spPr>
      </p:pic>
      <p:sp>
        <p:nvSpPr>
          <p:cNvPr id="15" name="TextBox 14"/>
          <p:cNvSpPr txBox="1"/>
          <p:nvPr/>
        </p:nvSpPr>
        <p:spPr>
          <a:xfrm>
            <a:off x="4802183" y="3933056"/>
            <a:ext cx="1787669" cy="369332"/>
          </a:xfrm>
          <a:prstGeom prst="rect">
            <a:avLst/>
          </a:prstGeom>
          <a:noFill/>
        </p:spPr>
        <p:txBody>
          <a:bodyPr wrap="none" rtlCol="0">
            <a:spAutoFit/>
          </a:bodyPr>
          <a:lstStyle/>
          <a:p>
            <a:r>
              <a:rPr lang="en-US" dirty="0" smtClean="0"/>
              <a:t>March 13, 2014</a:t>
            </a:r>
            <a:endParaRPr lang="en-US" dirty="0"/>
          </a:p>
        </p:txBody>
      </p:sp>
      <p:sp>
        <p:nvSpPr>
          <p:cNvPr id="13" name="Titlu 1"/>
          <p:cNvSpPr txBox="1">
            <a:spLocks/>
          </p:cNvSpPr>
          <p:nvPr/>
        </p:nvSpPr>
        <p:spPr>
          <a:xfrm>
            <a:off x="1403648" y="116632"/>
            <a:ext cx="7416800" cy="608112"/>
          </a:xfrm>
          <a:prstGeom prst="rect">
            <a:avLst/>
          </a:prstGeom>
        </p:spPr>
        <p:txBody>
          <a:bodyPr anchorCtr="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o-RO" sz="2400" dirty="0" smtClean="0">
                <a:latin typeface="Arial" panose="020B0604020202020204" pitchFamily="34" charset="0"/>
                <a:cs typeface="Arial" panose="020B0604020202020204" pitchFamily="34" charset="0"/>
              </a:rPr>
              <a:t>Building </a:t>
            </a:r>
            <a:r>
              <a:rPr lang="ro-RO" sz="2400" dirty="0" err="1" smtClean="0">
                <a:latin typeface="Arial" panose="020B0604020202020204" pitchFamily="34" charset="0"/>
                <a:cs typeface="Arial" panose="020B0604020202020204" pitchFamily="34" charset="0"/>
              </a:rPr>
              <a:t>progress</a:t>
            </a:r>
            <a:endParaRPr lang="ro-RO"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482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9793</TotalTime>
  <Words>4079</Words>
  <Application>Microsoft Office PowerPoint</Application>
  <PresentationFormat>On-screen Show (4:3)</PresentationFormat>
  <Paragraphs>646</Paragraphs>
  <Slides>64</Slides>
  <Notes>12</Notes>
  <HiddenSlides>1</HiddenSlides>
  <MMClips>0</MMClips>
  <ScaleCrop>false</ScaleCrop>
  <HeadingPairs>
    <vt:vector size="8" baseType="variant">
      <vt:variant>
        <vt:lpstr>Fonts Used</vt:lpstr>
      </vt:variant>
      <vt:variant>
        <vt:i4>17</vt:i4>
      </vt:variant>
      <vt:variant>
        <vt:lpstr>Theme</vt:lpstr>
      </vt:variant>
      <vt:variant>
        <vt:i4>5</vt:i4>
      </vt:variant>
      <vt:variant>
        <vt:lpstr>Embedded OLE Servers</vt:lpstr>
      </vt:variant>
      <vt:variant>
        <vt:i4>1</vt:i4>
      </vt:variant>
      <vt:variant>
        <vt:lpstr>Slide Titles</vt:lpstr>
      </vt:variant>
      <vt:variant>
        <vt:i4>64</vt:i4>
      </vt:variant>
    </vt:vector>
  </HeadingPairs>
  <TitlesOfParts>
    <vt:vector size="87" baseType="lpstr">
      <vt:lpstr>ＭＳ Ｐゴシック</vt:lpstr>
      <vt:lpstr>ＭＳ Ｐゴシック</vt:lpstr>
      <vt:lpstr>Arial</vt:lpstr>
      <vt:lpstr>Calibri</vt:lpstr>
      <vt:lpstr>Cambria</vt:lpstr>
      <vt:lpstr>Comic Sans MS</vt:lpstr>
      <vt:lpstr>Corbel</vt:lpstr>
      <vt:lpstr>Courier New</vt:lpstr>
      <vt:lpstr>DejaVu Sans</vt:lpstr>
      <vt:lpstr>Helvetica</vt:lpstr>
      <vt:lpstr>Helvetica Neue</vt:lpstr>
      <vt:lpstr>Lohit Hindi</vt:lpstr>
      <vt:lpstr>Symbol</vt:lpstr>
      <vt:lpstr>Times New Roman</vt:lpstr>
      <vt:lpstr>WenQuanYi Micro Hei</vt:lpstr>
      <vt:lpstr>Wingdings</vt:lpstr>
      <vt:lpstr>Wingdings 3</vt:lpstr>
      <vt:lpstr>Office Theme</vt:lpstr>
      <vt:lpstr>1_Thème Office</vt:lpstr>
      <vt:lpstr>2_Thème Office</vt:lpstr>
      <vt:lpstr>Struttura predefinita</vt:lpstr>
      <vt:lpstr>1_Struttura predefinita</vt:lpstr>
      <vt:lpstr>Equation</vt:lpstr>
      <vt:lpstr>PowerPoint Presentation</vt:lpstr>
      <vt:lpstr>Content</vt:lpstr>
      <vt:lpstr>Content</vt:lpstr>
      <vt:lpstr>      Extreme Light Infrastructure </vt:lpstr>
      <vt:lpstr>              ELI-NP  Main Equipment</vt:lpstr>
      <vt:lpstr>ELI–NP Nuclear Physics Research</vt:lpstr>
      <vt:lpstr>PowerPoint Presentation</vt:lpstr>
      <vt:lpstr>PowerPoint Presentation</vt:lpstr>
      <vt:lpstr>PowerPoint Presentation</vt:lpstr>
      <vt:lpstr>Content</vt:lpstr>
      <vt:lpstr>                                      </vt:lpstr>
      <vt:lpstr>PowerPoint Presentation</vt:lpstr>
      <vt:lpstr>Lay –out of the Laser –Gamma Beam  and experimental halls at ELI-NP</vt:lpstr>
      <vt:lpstr>Gamma Beam System</vt:lpstr>
      <vt:lpstr>ELI–NP Scientific Coordination</vt:lpstr>
      <vt:lpstr>Content</vt:lpstr>
      <vt:lpstr>Main working groups</vt:lpstr>
      <vt:lpstr>ELI–NP Experiment Building</vt:lpstr>
      <vt:lpstr>PowerPoint Presentation</vt:lpstr>
      <vt:lpstr>HPLS Delivery</vt:lpstr>
      <vt:lpstr>Content</vt:lpstr>
      <vt:lpstr>PowerPoint Presentation</vt:lpstr>
      <vt:lpstr>The experiments for Laser Driven Nuclear Physics for E1 area at ELI-NP</vt:lpstr>
      <vt:lpstr>Laser Driven NP at ELI–NP</vt:lpstr>
      <vt:lpstr>The scheme for fission-fusion experiments</vt:lpstr>
      <vt:lpstr>Configurations possible with a 1PW and 10 PW laser beams (left fig) or two 10 PW laser beams.</vt:lpstr>
      <vt:lpstr>The required equipment in E1 area and the experimental challenges</vt:lpstr>
      <vt:lpstr>Nuclear excitations with Ultra Intense lasers</vt:lpstr>
      <vt:lpstr>PowerPoint Presentation</vt:lpstr>
      <vt:lpstr>PowerPoint Presentation</vt:lpstr>
      <vt:lpstr>PowerPoint Presentation</vt:lpstr>
      <vt:lpstr>PowerPoint Presentation</vt:lpstr>
      <vt:lpstr>Content</vt:lpstr>
      <vt:lpstr>Strong Field QED</vt:lpstr>
      <vt:lpstr>PowerPoint Presentation</vt:lpstr>
      <vt:lpstr>High Intensity Laser Fields and QED experiments at E6 area</vt:lpstr>
      <vt:lpstr> High Field Physics with Beam-Beam interactions (E6</vt:lpstr>
      <vt:lpstr>High Field Physics with Beam-Beam Interaction</vt:lpstr>
      <vt:lpstr>High Intensity Laser Fields and QED experiments at E6 area</vt:lpstr>
      <vt:lpstr>High Field Physics with solid-laser interaction (for E6 area)</vt:lpstr>
      <vt:lpstr>Requirements for laser beam control and the characterization (at E6 area)</vt:lpstr>
      <vt:lpstr>Laser diagnostics required for E6 area</vt:lpstr>
      <vt:lpstr>Content</vt:lpstr>
      <vt:lpstr>TDR3 Combined laser - gamma experiments</vt:lpstr>
      <vt:lpstr>PowerPoint Presentation</vt:lpstr>
      <vt:lpstr>PowerPoint Presentation</vt:lpstr>
      <vt:lpstr>PowerPoint Presentation</vt:lpstr>
      <vt:lpstr>Specific technologies</vt:lpstr>
      <vt:lpstr>Laser-electron interaction</vt:lpstr>
      <vt:lpstr>TDR3: Electron induced nuclear processes investigated with gamma beams</vt:lpstr>
      <vt:lpstr>Content</vt:lpstr>
      <vt:lpstr>TDR4: Applications of Material Science</vt:lpstr>
      <vt:lpstr>Materials for Fusion Energy Systems</vt:lpstr>
      <vt:lpstr>PowerPoint Presentation</vt:lpstr>
      <vt:lpstr>Materials for Fission Energy Systems</vt:lpstr>
      <vt:lpstr>PowerPoint Presentation</vt:lpstr>
      <vt:lpstr>PowerPoint Presentation</vt:lpstr>
      <vt:lpstr>PowerPoint Presentation</vt:lpstr>
      <vt:lpstr>PowerPoint Presentation</vt:lpstr>
      <vt:lpstr>PowerPoint Presentation</vt:lpstr>
      <vt:lpstr>PowerPoint Presentation</vt:lpstr>
      <vt:lpstr>Layout E5</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DirGen</dc:creator>
  <cp:lastModifiedBy>d.ursescu</cp:lastModifiedBy>
  <cp:revision>417</cp:revision>
  <dcterms:created xsi:type="dcterms:W3CDTF">2010-09-16T10:54:19Z</dcterms:created>
  <dcterms:modified xsi:type="dcterms:W3CDTF">2014-07-01T09:43:46Z</dcterms:modified>
</cp:coreProperties>
</file>